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_rels/presentation.xml.rels" ContentType="application/vnd.openxmlformats-package.relationships+xml"/>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62.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97.xml.rels" ContentType="application/vnd.openxmlformats-package.relationships+xml"/>
  <Override PartName="/ppt/slideLayouts/_rels/slideLayout44.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98.xml.rels" ContentType="application/vnd.openxmlformats-package.relationships+xml"/>
  <Override PartName="/ppt/slideLayouts/_rels/slideLayout45.xml.rels" ContentType="application/vnd.openxmlformats-package.relationships+xml"/>
  <Override PartName="/ppt/slideLayouts/_rels/slideLayout99.xml.rels" ContentType="application/vnd.openxmlformats-package.relationships+xml"/>
  <Override PartName="/ppt/slideLayouts/_rels/slideLayout50.xml.rels" ContentType="application/vnd.openxmlformats-package.relationships+xml"/>
  <Override PartName="/ppt/slideLayouts/_rels/slideLayout85.xml.rels" ContentType="application/vnd.openxmlformats-package.relationships+xml"/>
  <Override PartName="/ppt/slideLayouts/_rels/slideLayout32.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3.xml.rels" ContentType="application/vnd.openxmlformats-package.relationships+xml"/>
  <Override PartName="/ppt/slideLayouts/_rels/slideLayout100.xml.rels" ContentType="application/vnd.openxmlformats-package.relationships+xml"/>
  <Override PartName="/ppt/slideLayouts/_rels/slideLayout106.xml.rels" ContentType="application/vnd.openxmlformats-package.relationships+xml"/>
  <Override PartName="/ppt/slideLayouts/_rels/slideLayout80.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01.xml.rels" ContentType="application/vnd.openxmlformats-package.relationships+xml"/>
  <Override PartName="/ppt/slideLayouts/_rels/slideLayout107.xml.rels" ContentType="application/vnd.openxmlformats-package.relationships+xml"/>
  <Override PartName="/ppt/slideLayouts/_rels/slideLayout81.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55.xml.rels" ContentType="application/vnd.openxmlformats-package.relationships+xml"/>
  <Override PartName="/ppt/slideLayouts/_rels/slideLayout4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46.xml.rels" ContentType="application/vnd.openxmlformats-package.relationships+xml"/>
  <Override PartName="/ppt/slideLayouts/_rels/slideLayout92.xml.rels" ContentType="application/vnd.openxmlformats-package.relationships+xml"/>
  <Override PartName="/ppt/slideLayouts/_rels/slideLayout38.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5.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91.xml.rels" ContentType="application/vnd.openxmlformats-package.relationships+xml"/>
  <Override PartName="/ppt/slideLayouts/_rels/slideLayout25.xml.rels" ContentType="application/vnd.openxmlformats-package.relationships+xml"/>
  <Override PartName="/ppt/slideLayouts/_rels/slideLayout90.xml.rels" ContentType="application/vnd.openxmlformats-package.relationships+xml"/>
  <Override PartName="/ppt/slideLayouts/_rels/slideLayout24.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75.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76.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88.xml.rels" ContentType="application/vnd.openxmlformats-package.relationships+xml"/>
  <Override PartName="/ppt/slideLayouts/_rels/slideLayout64.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86.xml.rels" ContentType="application/vnd.openxmlformats-package.relationships+xml"/>
  <Override PartName="/ppt/slideLayouts/_rels/slideLayout93.xml.rels" ContentType="application/vnd.openxmlformats-package.relationships+xml"/>
  <Override PartName="/ppt/slideLayouts/_rels/slideLayout82.xml.rels" ContentType="application/vnd.openxmlformats-package.relationships+xml"/>
  <Override PartName="/ppt/slideLayouts/_rels/slideLayout108.xml.rels" ContentType="application/vnd.openxmlformats-package.relationships+xml"/>
  <Override PartName="/ppt/slideLayouts/_rels/slideLayout102.xml.rels" ContentType="application/vnd.openxmlformats-package.relationships+xml"/>
  <Override PartName="/ppt/slideLayouts/_rels/slideLayout7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7.xml" ContentType="application/vnd.openxmlformats-officedocument.presentationml.slideLayout+xml"/>
  <Override PartName="/ppt/slideLayouts/slideLayout92.xml" ContentType="application/vnd.openxmlformats-officedocument.presentationml.slideLayout+xml"/>
  <Override PartName="/ppt/slideLayouts/slideLayout26.xml" ContentType="application/vnd.openxmlformats-officedocument.presentationml.slideLayout+xml"/>
  <Override PartName="/ppt/slideLayouts/slideLayout91.xml" ContentType="application/vnd.openxmlformats-officedocument.presentationml.slideLayout+xml"/>
  <Override PartName="/ppt/slideLayouts/slideLayout25.xml" ContentType="application/vnd.openxmlformats-officedocument.presentationml.slideLayout+xml"/>
  <Override PartName="/ppt/slideLayouts/slideLayout9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8.xml" ContentType="application/vnd.openxmlformats-officedocument.presentationml.slideLayout+xml"/>
  <Override PartName="/ppt/slideLayouts/slideLayout95.xml" ContentType="application/vnd.openxmlformats-officedocument.presentationml.slideLayout+xml"/>
  <Override PartName="/ppt/slideLayouts/slideLayout107.xml" ContentType="application/vnd.openxmlformats-officedocument.presentationml.slideLayout+xml"/>
  <Override PartName="/ppt/slideLayouts/slideLayout29.xml" ContentType="application/vnd.openxmlformats-officedocument.presentationml.slideLayout+xml"/>
  <Override PartName="/ppt/slideLayouts/slideLayout94.xml" ContentType="application/vnd.openxmlformats-officedocument.presentationml.slideLayout+xml"/>
  <Override PartName="/ppt/slideLayouts/slideLayout106.xml" ContentType="application/vnd.openxmlformats-officedocument.presentationml.slideLayout+xml"/>
  <Override PartName="/ppt/slideLayouts/slideLayout28.xml" ContentType="application/vnd.openxmlformats-officedocument.presentationml.slideLayout+xml"/>
  <Override PartName="/ppt/slideLayouts/slideLayout93.xml" ContentType="application/vnd.openxmlformats-officedocument.presentationml.slideLayout+xml"/>
  <Override PartName="/ppt/slideLayouts/slideLayout14.xml" ContentType="application/vnd.openxmlformats-officedocument.presentationml.slideLayout+xml"/>
  <Override PartName="/ppt/slideLayouts/slideLayout105.xml" ContentType="application/vnd.openxmlformats-officedocument.presentationml.slideLayout+xml"/>
  <Override PartName="/ppt/slideLayouts/slideLayout99.xml" ContentType="application/vnd.openxmlformats-officedocument.presentationml.slideLayout+xml"/>
  <Override PartName="/ppt/slideLayouts/slideLayout62.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97.xml" ContentType="application/vnd.openxmlformats-officedocument.presentationml.slideLayout+xml"/>
  <Override PartName="/ppt/slideLayouts/slideLayout60.xml" ContentType="application/vnd.openxmlformats-officedocument.presentationml.slideLayout+xml"/>
  <Override PartName="/ppt/slideLayouts/slideLayout102.xml" ContentType="application/vnd.openxmlformats-officedocument.presentationml.slideLayout+xml"/>
  <Override PartName="/ppt/slideLayouts/slideLayout96.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media/image24.png" ContentType="image/png"/>
  <Override PartName="/ppt/media/image11.jpeg" ContentType="image/jpeg"/>
  <Override PartName="/ppt/media/image23.png" ContentType="image/png"/>
  <Override PartName="/ppt/media/image22.png" ContentType="image/png"/>
  <Override PartName="/ppt/media/image21.png" ContentType="image/png"/>
  <Override PartName="/ppt/media/image58.png" ContentType="image/png"/>
  <Override PartName="/ppt/media/image19.png" ContentType="image/png"/>
  <Override PartName="/ppt/media/image20.jpeg" ContentType="image/jpeg"/>
  <Override PartName="/ppt/media/image16.png" ContentType="image/png"/>
  <Override PartName="/ppt/media/image15.png" ContentType="image/png"/>
  <Override PartName="/ppt/media/image1.jpeg" ContentType="image/jpeg"/>
  <Override PartName="/ppt/media/image10.png" ContentType="image/png"/>
  <Override PartName="/ppt/media/image47.png" ContentType="image/png"/>
  <Override PartName="/ppt/media/image28.png" ContentType="image/png"/>
  <Override PartName="/ppt/media/image7.jpeg" ContentType="image/jpeg"/>
  <Override PartName="/ppt/media/image38.jpeg" ContentType="image/jpeg"/>
  <Override PartName="/ppt/media/image5.png" ContentType="image/png"/>
  <Override PartName="/ppt/media/image35.png" ContentType="image/png"/>
  <Override PartName="/ppt/media/image27.jpeg" ContentType="image/jpeg"/>
  <Override PartName="/ppt/media/image26.png" ContentType="image/png"/>
  <Override PartName="/ppt/media/image17.jpeg" ContentType="image/jpeg"/>
  <Override PartName="/ppt/media/image3.png" ContentType="image/png"/>
  <Override PartName="/ppt/media/image33.png" ContentType="image/png"/>
  <Override PartName="/ppt/media/image25.jpeg" ContentType="image/jpeg"/>
  <Override PartName="/ppt/media/image2.png" ContentType="image/png"/>
  <Override PartName="/ppt/media/image32.png" ContentType="image/png"/>
  <Override PartName="/ppt/media/image4.jpeg" ContentType="image/jpeg"/>
  <Override PartName="/ppt/media/image40.png" ContentType="image/png"/>
  <Override PartName="/ppt/media/image29.png" ContentType="image/png"/>
  <Override PartName="/ppt/media/image42.png" ContentType="image/png"/>
  <Override PartName="/ppt/media/image46.png" ContentType="image/png"/>
  <Override PartName="/ppt/media/image50.png" ContentType="image/png"/>
  <Override PartName="/ppt/media/image51.png" ContentType="image/png"/>
  <Override PartName="/ppt/media/image48.jpeg" ContentType="image/jpeg"/>
  <Override PartName="/ppt/media/image37.png" ContentType="image/png"/>
  <Override PartName="/ppt/media/image53.png" ContentType="image/png"/>
  <Override PartName="/ppt/media/image13.png" ContentType="image/png"/>
  <Override PartName="/ppt/media/image54.jpeg" ContentType="image/jpeg"/>
  <Override PartName="/ppt/media/image43.png" ContentType="image/png"/>
  <Override PartName="/ppt/media/image52.jpeg" ContentType="image/jpeg"/>
  <Override PartName="/ppt/media/image8.png" ContentType="image/png"/>
  <Override PartName="/ppt/media/image55.png" ContentType="image/png"/>
  <Override PartName="/ppt/media/image18.png" ContentType="image/png"/>
  <Override PartName="/ppt/media/image44.png" ContentType="image/png"/>
  <Override PartName="/ppt/media/image14.jpeg" ContentType="image/jpeg"/>
  <Override PartName="/ppt/media/image41.jpeg" ContentType="image/jpeg"/>
  <Override PartName="/ppt/media/image56.png" ContentType="image/png"/>
  <Override PartName="/ppt/media/image45.png" ContentType="image/png"/>
  <Override PartName="/ppt/media/image57.png" ContentType="image/png"/>
  <Override PartName="/ppt/media/image39.png" ContentType="image/png"/>
  <Override PartName="/ppt/media/image34.png" ContentType="image/png"/>
  <Override PartName="/ppt/media/image31.png" ContentType="image/png"/>
  <Override PartName="/ppt/media/image30.png" ContentType="image/png"/>
  <Override PartName="/ppt/media/image49.png" ContentType="image/png"/>
  <Override PartName="/ppt/media/image12.png" ContentType="image/png"/>
  <Override PartName="/ppt/media/image9.jpeg" ContentType="image/jpeg"/>
  <Override PartName="/ppt/media/image6.png" ContentType="image/png"/>
  <Override PartName="/ppt/media/image36.png" ContentType="image/png"/>
  <Override PartName="/ppt/presProps.xml" ContentType="application/vnd.openxmlformats-officedocument.presentationml.presProps+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41.xml.rels" ContentType="application/vnd.openxmlformats-package.relationships+xml"/>
  <Override PartName="/ppt/slides/_rels/slide34.xml.rels" ContentType="application/vnd.openxmlformats-package.relationships+xml"/>
  <Override PartName="/ppt/slides/_rels/slide7.xml.rels" ContentType="application/vnd.openxmlformats-package.relationships+xml"/>
  <Override PartName="/ppt/slides/_rels/slide42.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20.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18.xml.rels" ContentType="application/vnd.openxmlformats-package.relationships+xml"/>
  <Override PartName="/ppt/slides/_rels/slide12.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5.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42.xml" ContentType="application/vnd.openxmlformats-officedocument.presentationml.slide+xml"/>
  <Override PartName="/ppt/slides/slide4.xml" ContentType="application/vnd.openxmlformats-officedocument.presentationml.slide+xml"/>
  <Override PartName="/ppt/slides/slide41.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s/comment17.xml" ContentType="application/vnd.openxmlformats-officedocument.presentationml.comments+xml"/>
  <Override PartName="/ppt/commentAuthors.xml" ContentType="application/vnd.openxmlformats-officedocument.presentationml.commentAuthor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Lst>
  <p:sldSz cx="9144000" cy="6858000"/>
  <p:notesSz cx="7559675" cy="10691813"/>
</p:presentation>
</file>

<file path=ppt/commentAuthors.xml><?xml version="1.0" encoding="utf-8"?>
<p:cmAuthorLst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 Target="slides/slide1.xml"/><Relationship Id="rId12" Type="http://schemas.openxmlformats.org/officeDocument/2006/relationships/slide" Target="slides/slide2.xml"/><Relationship Id="rId13" Type="http://schemas.openxmlformats.org/officeDocument/2006/relationships/slide" Target="slides/slide3.xml"/><Relationship Id="rId14" Type="http://schemas.openxmlformats.org/officeDocument/2006/relationships/slide" Target="slides/slide4.xml"/><Relationship Id="rId15" Type="http://schemas.openxmlformats.org/officeDocument/2006/relationships/slide" Target="slides/slide5.xml"/><Relationship Id="rId16" Type="http://schemas.openxmlformats.org/officeDocument/2006/relationships/slide" Target="slides/slide6.xml"/><Relationship Id="rId17" Type="http://schemas.openxmlformats.org/officeDocument/2006/relationships/slide" Target="slides/slide7.xml"/><Relationship Id="rId18" Type="http://schemas.openxmlformats.org/officeDocument/2006/relationships/slide" Target="slides/slide8.xml"/><Relationship Id="rId19" Type="http://schemas.openxmlformats.org/officeDocument/2006/relationships/slide" Target="slides/slide9.xml"/><Relationship Id="rId20" Type="http://schemas.openxmlformats.org/officeDocument/2006/relationships/slide" Target="slides/slide10.xml"/><Relationship Id="rId21" Type="http://schemas.openxmlformats.org/officeDocument/2006/relationships/slide" Target="slides/slide11.xml"/><Relationship Id="rId22" Type="http://schemas.openxmlformats.org/officeDocument/2006/relationships/slide" Target="slides/slide12.xml"/><Relationship Id="rId23" Type="http://schemas.openxmlformats.org/officeDocument/2006/relationships/slide" Target="slides/slide13.xml"/><Relationship Id="rId24" Type="http://schemas.openxmlformats.org/officeDocument/2006/relationships/slide" Target="slides/slide14.xml"/><Relationship Id="rId25" Type="http://schemas.openxmlformats.org/officeDocument/2006/relationships/slide" Target="slides/slide15.xml"/><Relationship Id="rId26" Type="http://schemas.openxmlformats.org/officeDocument/2006/relationships/slide" Target="slides/slide16.xml"/><Relationship Id="rId27" Type="http://schemas.openxmlformats.org/officeDocument/2006/relationships/slide" Target="slides/slide17.xml"/><Relationship Id="rId28" Type="http://schemas.openxmlformats.org/officeDocument/2006/relationships/slide" Target="slides/slide18.xml"/><Relationship Id="rId29" Type="http://schemas.openxmlformats.org/officeDocument/2006/relationships/slide" Target="slides/slide19.xml"/><Relationship Id="rId30" Type="http://schemas.openxmlformats.org/officeDocument/2006/relationships/slide" Target="slides/slide20.xml"/><Relationship Id="rId31" Type="http://schemas.openxmlformats.org/officeDocument/2006/relationships/slide" Target="slides/slide21.xml"/><Relationship Id="rId32" Type="http://schemas.openxmlformats.org/officeDocument/2006/relationships/slide" Target="slides/slide22.xml"/><Relationship Id="rId33" Type="http://schemas.openxmlformats.org/officeDocument/2006/relationships/slide" Target="slides/slide23.xml"/><Relationship Id="rId34" Type="http://schemas.openxmlformats.org/officeDocument/2006/relationships/slide" Target="slides/slide24.xml"/><Relationship Id="rId35" Type="http://schemas.openxmlformats.org/officeDocument/2006/relationships/slide" Target="slides/slide25.xml"/><Relationship Id="rId36" Type="http://schemas.openxmlformats.org/officeDocument/2006/relationships/slide" Target="slides/slide26.xml"/><Relationship Id="rId37" Type="http://schemas.openxmlformats.org/officeDocument/2006/relationships/slide" Target="slides/slide27.xml"/><Relationship Id="rId38" Type="http://schemas.openxmlformats.org/officeDocument/2006/relationships/slide" Target="slides/slide28.xml"/><Relationship Id="rId39" Type="http://schemas.openxmlformats.org/officeDocument/2006/relationships/slide" Target="slides/slide29.xml"/><Relationship Id="rId40" Type="http://schemas.openxmlformats.org/officeDocument/2006/relationships/slide" Target="slides/slide30.xml"/><Relationship Id="rId41" Type="http://schemas.openxmlformats.org/officeDocument/2006/relationships/slide" Target="slides/slide31.xml"/><Relationship Id="rId42" Type="http://schemas.openxmlformats.org/officeDocument/2006/relationships/slide" Target="slides/slide32.xml"/><Relationship Id="rId43" Type="http://schemas.openxmlformats.org/officeDocument/2006/relationships/slide" Target="slides/slide33.xml"/><Relationship Id="rId44" Type="http://schemas.openxmlformats.org/officeDocument/2006/relationships/slide" Target="slides/slide34.xml"/><Relationship Id="rId45" Type="http://schemas.openxmlformats.org/officeDocument/2006/relationships/slide" Target="slides/slide35.xml"/><Relationship Id="rId46" Type="http://schemas.openxmlformats.org/officeDocument/2006/relationships/slide" Target="slides/slide36.xml"/><Relationship Id="rId47" Type="http://schemas.openxmlformats.org/officeDocument/2006/relationships/slide" Target="slides/slide37.xml"/><Relationship Id="rId48" Type="http://schemas.openxmlformats.org/officeDocument/2006/relationships/slide" Target="slides/slide38.xml"/><Relationship Id="rId49" Type="http://schemas.openxmlformats.org/officeDocument/2006/relationships/slide" Target="slides/slide39.xml"/><Relationship Id="rId50" Type="http://schemas.openxmlformats.org/officeDocument/2006/relationships/slide" Target="slides/slide40.xml"/><Relationship Id="rId51" Type="http://schemas.openxmlformats.org/officeDocument/2006/relationships/slide" Target="slides/slide41.xml"/><Relationship Id="rId52" Type="http://schemas.openxmlformats.org/officeDocument/2006/relationships/slide" Target="slides/slide42.xml"/><Relationship Id="rId53" Type="http://schemas.openxmlformats.org/officeDocument/2006/relationships/presProps" Target="presProps.xml"/><Relationship Id="rId54" Type="http://schemas.openxmlformats.org/officeDocument/2006/relationships/commentAuthors" Target="commentAuthors.xml"/>
</Relationships>
</file>

<file path=ppt/comments/comment17.xml><?xml version="1.0" encoding="utf-8"?>
<p:cmLst xmlns:p="http://schemas.openxmlformats.org/presentationml/2006/main">
  <p:cm authorId="0" dt="2023-01-15T06:02:25.000000000" idx="1">
    <p:pos x="0" y="0"/>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1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31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1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1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31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2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3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2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2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2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2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2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2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3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3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4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4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4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4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5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5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6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7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8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8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8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9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9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9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9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0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0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1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1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1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2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2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2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2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2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3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32"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36"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38"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39"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4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4"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46"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7"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8"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49"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0"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51"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55"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57"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5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6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2"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6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6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8"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6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70"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74"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6"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77"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7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2"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84"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5"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6"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7"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8"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9"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9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9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0"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0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0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0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1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2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31"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33"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3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3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8"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4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1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1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4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6"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4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49"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0"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2"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3"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5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58"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60"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1"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2"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3"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4"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65"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69"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1"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74"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6" name="PlaceHolder 1"/>
          <p:cNvSpPr>
            <a:spLocks noGrp="1"/>
          </p:cNvSpPr>
          <p:nvPr>
            <p:ph type="subTitle"/>
          </p:nvPr>
        </p:nvSpPr>
        <p:spPr>
          <a:xfrm>
            <a:off x="457200" y="273600"/>
            <a:ext cx="8229240" cy="530784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78"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79"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80"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8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endParaRPr b="0" lang="fr-FR" sz="3200" spc="-1" strike="noStrike">
              <a:latin typeface="Arial"/>
            </a:endParaRPr>
          </a:p>
        </p:txBody>
      </p:sp>
      <p:sp>
        <p:nvSpPr>
          <p:cNvPr id="28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4"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8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88"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90"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1"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9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5"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6"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298"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299"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00"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01"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02"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
        <p:nvSpPr>
          <p:cNvPr id="303"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0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07"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algn="ctr">
              <a:buNone/>
            </a:pPr>
            <a:endParaRPr b="0" lang="fr-F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endParaRPr b="0" lang="fr-FR" sz="4400" spc="-1" strike="noStrike">
              <a:latin typeface="Arial"/>
            </a:endParaRPr>
          </a:p>
        </p:txBody>
      </p:sp>
      <p:sp>
        <p:nvSpPr>
          <p:cNvPr id="309"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3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7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11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153"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191"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229"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267"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73600"/>
            <a:ext cx="8229240" cy="1144800"/>
          </a:xfrm>
          <a:prstGeom prst="rect">
            <a:avLst/>
          </a:prstGeom>
          <a:noFill/>
          <a:ln w="0">
            <a:noFill/>
          </a:ln>
        </p:spPr>
        <p:txBody>
          <a:bodyPr lIns="0" rIns="0" tIns="0" bIns="0" anchor="ctr">
            <a:noAutofit/>
          </a:bodyPr>
          <a:p>
            <a:pPr algn="ctr">
              <a:buNone/>
            </a:pPr>
            <a:r>
              <a:rPr b="0" lang="fr-FR" sz="4400" spc="-1" strike="noStrike">
                <a:latin typeface="Arial"/>
              </a:rPr>
              <a:t>Cliquez pour éditer le format du texte-titre</a:t>
            </a:r>
            <a:endParaRPr b="0" lang="fr-FR" sz="4400" spc="-1" strike="noStrike">
              <a:latin typeface="Arial"/>
            </a:endParaRPr>
          </a:p>
        </p:txBody>
      </p:sp>
      <p:sp>
        <p:nvSpPr>
          <p:cNvPr id="305" name="PlaceHolder 2"/>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Relationship Id="rId3" Type="http://schemas.openxmlformats.org/officeDocument/2006/relationships/comments" Target="../comments/comment17.xml"/>
</Relationships>
</file>

<file path=ppt/slides/_rels/slide1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image" Target="../media/image26.png"/><Relationship Id="rId3"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2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image" Target="../media/image28.png"/><Relationship Id="rId3"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hyperlink" Target="https://orga.w01350.fr/clas/DebatRetraites.230120/COR-2020_Tableau_Age-de-depart_Cotisations.pdf" TargetMode="External"/><Relationship Id="rId2" Type="http://schemas.openxmlformats.org/officeDocument/2006/relationships/image" Target="../media/image29.png"/><Relationship Id="rId3" Type="http://schemas.openxmlformats.org/officeDocument/2006/relationships/slideLayout" Target="../slideLayouts/slideLayout37.xml"/>
</Relationships>
</file>

<file path=ppt/slides/_rels/slide22.xml.rels><?xml version="1.0" encoding="UTF-8"?>
<Relationships xmlns="http://schemas.openxmlformats.org/package/2006/relationships"><Relationship Id="rId1" Type="http://schemas.openxmlformats.org/officeDocument/2006/relationships/hyperlink" Target="https://orga.w01350.fr/clas/DebatRetraites.230120/COR_Rapport_InterPartFrance_2020_V3-2.pdf" TargetMode="External"/><Relationship Id="rId2" Type="http://schemas.openxmlformats.org/officeDocument/2006/relationships/image" Target="../media/image30.png"/><Relationship Id="rId3"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9.xml"/>
</Relationships>
</file>

<file path=ppt/slides/_rels/slide2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slideLayout" Target="../slideLayouts/slideLayout49.xml"/>
</Relationships>
</file>

<file path=ppt/slides/_rels/slide2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png"/><Relationship Id="rId3"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jpeg"/><Relationship Id="rId3" Type="http://schemas.openxmlformats.org/officeDocument/2006/relationships/slideLayout" Target="../slideLayouts/slideLayout73.xml"/>
</Relationships>
</file>

<file path=ppt/slides/_rels/slide3.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slideLayout" Target="../slideLayouts/slideLayout85.xml"/>
</Relationships>
</file>

<file path=ppt/slides/_rels/slide32.xml.rels><?xml version="1.0" encoding="UTF-8"?>
<Relationships xmlns="http://schemas.openxmlformats.org/package/2006/relationships"><Relationship Id="rId1" Type="http://schemas.openxmlformats.org/officeDocument/2006/relationships/image" Target="../media/image44.png"/><Relationship Id="rId2" Type="http://schemas.openxmlformats.org/officeDocument/2006/relationships/slideLayout" Target="../slideLayouts/slideLayout61.xml"/>
</Relationships>
</file>

<file path=ppt/slides/_rels/slide33.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61.xml"/>
</Relationships>
</file>

<file path=ppt/slides/_rels/slide34.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73.xml"/>
</Relationships>
</file>

<file path=ppt/slides/_rels/slide35.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image" Target="../media/image49.png"/><Relationship Id="rId3"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40.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slideLayout" Target="../slideLayouts/slideLayout97.xml"/>
</Relationships>
</file>

<file path=ppt/slides/_rels/slide42.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hyperlink" Target="https://drees.solidarites-sante.gouv.fr/publications-documents-de-reference-communique-de-presse/panoramas-de-la-drees/les-retraites-et-les" TargetMode="External"/><Relationship Id="rId2" Type="http://schemas.openxmlformats.org/officeDocument/2006/relationships/image" Target="../media/image5.pn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2" name="Espace réservé du contenu 3" descr="230120_CLAS_FlyerDebatRetraites.t0.jpg"/>
          <p:cNvPicPr/>
          <p:nvPr/>
        </p:nvPicPr>
        <p:blipFill>
          <a:blip r:embed="rId1"/>
          <a:stretch/>
        </p:blipFill>
        <p:spPr>
          <a:xfrm>
            <a:off x="1979640" y="404640"/>
            <a:ext cx="5252400" cy="571716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Attaques progressives du système par répartition</a:t>
            </a:r>
            <a:endParaRPr b="0" lang="fr-FR" sz="4400" spc="-1" strike="noStrike">
              <a:latin typeface="Arial"/>
            </a:endParaRPr>
          </a:p>
        </p:txBody>
      </p:sp>
      <p:sp>
        <p:nvSpPr>
          <p:cNvPr id="370"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85000"/>
          </a:bodyPr>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D’abord, on s’attaque à la durée de cotisation</a:t>
            </a: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Jusqu’en 1993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2400" spc="-1" strike="noStrike">
                <a:solidFill>
                  <a:srgbClr val="ff0000"/>
                </a:solidFill>
                <a:latin typeface="Calibri"/>
                <a:ea typeface="DejaVu Sans"/>
              </a:rPr>
              <a:t>37.5 ans</a:t>
            </a:r>
            <a:endParaRPr b="0" lang="fr-FR" sz="2400" spc="-1" strike="noStrike">
              <a:latin typeface="Arial"/>
            </a:endParaRPr>
          </a:p>
          <a:p>
            <a:pPr marL="343080" indent="-341640">
              <a:lnSpc>
                <a:spcPct val="100000"/>
              </a:lnSpc>
              <a:spcBef>
                <a:spcPts val="720"/>
              </a:spcBef>
              <a:buClr>
                <a:srgbClr val="000000"/>
              </a:buClr>
              <a:buFont typeface="Wingdings" charset="2"/>
              <a:buChar char=""/>
              <a:tabLst>
                <a:tab algn="l" pos="0"/>
              </a:tabLst>
            </a:pPr>
            <a:r>
              <a:rPr b="0" lang="fr-FR" sz="3200" spc="-1" strike="noStrike">
                <a:solidFill>
                  <a:srgbClr val="000000"/>
                </a:solidFill>
                <a:latin typeface="Calibri"/>
                <a:ea typeface="DejaVu Sans"/>
              </a:rPr>
              <a:t>1993 -  « Réforme Balladur »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600" spc="-1" strike="noStrike">
                <a:solidFill>
                  <a:srgbClr val="ff0000"/>
                </a:solidFill>
                <a:latin typeface="Calibri"/>
                <a:ea typeface="DejaVu Sans"/>
              </a:rPr>
              <a:t>40 ans</a:t>
            </a:r>
            <a:endParaRPr b="0" lang="fr-FR" sz="3600" spc="-1" strike="noStrike">
              <a:latin typeface="Arial"/>
            </a:endParaRPr>
          </a:p>
          <a:p>
            <a:pPr marL="343080" indent="-341640">
              <a:lnSpc>
                <a:spcPct val="100000"/>
              </a:lnSpc>
              <a:spcBef>
                <a:spcPts val="961"/>
              </a:spcBef>
              <a:buClr>
                <a:srgbClr val="000000"/>
              </a:buClr>
              <a:buFont typeface="Wingdings" charset="2"/>
              <a:buChar char=""/>
              <a:tabLst>
                <a:tab algn="l" pos="0"/>
              </a:tabLst>
            </a:pPr>
            <a:r>
              <a:rPr b="0" lang="fr-FR" sz="3200" spc="-1" strike="noStrike">
                <a:solidFill>
                  <a:srgbClr val="000000"/>
                </a:solidFill>
                <a:latin typeface="Calibri"/>
                <a:ea typeface="DejaVu Sans"/>
              </a:rPr>
              <a:t>2010 - Réf Sarkozy-Woerth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4800" spc="-1" strike="noStrike">
                <a:solidFill>
                  <a:srgbClr val="ff0000"/>
                </a:solidFill>
                <a:latin typeface="Calibri"/>
                <a:ea typeface="DejaVu Sans"/>
              </a:rPr>
              <a:t>41.5 ans</a:t>
            </a:r>
            <a:endParaRPr b="0" lang="fr-FR" sz="4800" spc="-1" strike="noStrike">
              <a:latin typeface="Arial"/>
            </a:endParaRPr>
          </a:p>
          <a:p>
            <a:pPr marL="343080" indent="-341640">
              <a:lnSpc>
                <a:spcPct val="100000"/>
              </a:lnSpc>
              <a:spcBef>
                <a:spcPts val="1321"/>
              </a:spcBef>
              <a:buClr>
                <a:srgbClr val="000000"/>
              </a:buClr>
              <a:buFont typeface="Wingdings" charset="2"/>
              <a:buChar char=""/>
              <a:tabLst>
                <a:tab algn="l" pos="0"/>
              </a:tabLst>
            </a:pPr>
            <a:r>
              <a:rPr b="0" lang="fr-FR" sz="3200" spc="-1" strike="noStrike">
                <a:solidFill>
                  <a:srgbClr val="000000"/>
                </a:solidFill>
                <a:latin typeface="Calibri"/>
                <a:ea typeface="DejaVu Sans"/>
              </a:rPr>
              <a:t>2014 - Réf Touraine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6600" spc="-1" strike="noStrike">
                <a:solidFill>
                  <a:srgbClr val="ff0000"/>
                </a:solidFill>
                <a:latin typeface="Calibri"/>
                <a:ea typeface="DejaVu Sans"/>
              </a:rPr>
              <a:t>43 ans </a:t>
            </a:r>
            <a:endParaRPr b="0" lang="fr-FR" sz="6600" spc="-1" strike="noStrike">
              <a:latin typeface="Arial"/>
            </a:endParaRPr>
          </a:p>
          <a:p>
            <a:pPr marL="1600200" indent="-227160">
              <a:lnSpc>
                <a:spcPct val="100000"/>
              </a:lnSpc>
              <a:spcBef>
                <a:spcPts val="400"/>
              </a:spcBef>
              <a:buNone/>
              <a:tabLst>
                <a:tab algn="l" pos="0"/>
              </a:tabLst>
            </a:pP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   </a:t>
            </a:r>
            <a:r>
              <a:rPr b="0" lang="fr-FR" sz="2000" spc="-1" strike="noStrike">
                <a:solidFill>
                  <a:srgbClr val="000000"/>
                </a:solidFill>
                <a:latin typeface="Calibri"/>
                <a:ea typeface="DejaVu Sans"/>
              </a:rPr>
              <a:t>(génération 1973)</a:t>
            </a:r>
            <a:endParaRPr b="0" lang="fr-FR" sz="2000" spc="-1" strike="noStrike">
              <a:latin typeface="Arial"/>
            </a:endParaRPr>
          </a:p>
        </p:txBody>
      </p:sp>
      <p:pic>
        <p:nvPicPr>
          <p:cNvPr id="371" name="Image 373" descr=""/>
          <p:cNvPicPr/>
          <p:nvPr/>
        </p:nvPicPr>
        <p:blipFill>
          <a:blip r:embed="rId1"/>
          <a:stretch/>
        </p:blipFill>
        <p:spPr>
          <a:xfrm>
            <a:off x="8424000" y="216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370">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370">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1">
                                  <p:stCondLst>
                                    <p:cond delay="0"/>
                                  </p:stCondLst>
                                  <p:childTnLst>
                                    <p:set>
                                      <p:cBhvr>
                                        <p:cTn id="86" dur="1" fill="hold">
                                          <p:stCondLst>
                                            <p:cond delay="0"/>
                                          </p:stCondLst>
                                        </p:cTn>
                                        <p:tgtEl>
                                          <p:spTgt spid="370">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nodeType="clickEffect" fill="hold" presetClass="entr" presetID="1">
                                  <p:stCondLst>
                                    <p:cond delay="0"/>
                                  </p:stCondLst>
                                  <p:childTnLst>
                                    <p:set>
                                      <p:cBhvr>
                                        <p:cTn id="90" dur="1" fill="hold">
                                          <p:stCondLst>
                                            <p:cond delay="0"/>
                                          </p:stCondLst>
                                        </p:cTn>
                                        <p:tgtEl>
                                          <p:spTgt spid="370">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370">
                                            <p:txEl>
                                              <p:pRg st="4" end="4"/>
                                            </p:txEl>
                                          </p:spTgt>
                                        </p:tgtEl>
                                        <p:attrNameLst>
                                          <p:attrName>style.visibility</p:attrName>
                                        </p:attrNameLst>
                                      </p:cBhvr>
                                      <p:to>
                                        <p:strVal val="visible"/>
                                      </p:to>
                                    </p:set>
                                  </p:childTnLst>
                                </p:cTn>
                              </p:par>
                              <p:par>
                                <p:cTn id="95" nodeType="withEffect" fill="hold" presetClass="entr" presetID="1">
                                  <p:stCondLst>
                                    <p:cond delay="0"/>
                                  </p:stCondLst>
                                  <p:childTnLst>
                                    <p:set>
                                      <p:cBhvr>
                                        <p:cTn id="96" dur="1" fill="hold">
                                          <p:stCondLst>
                                            <p:cond delay="0"/>
                                          </p:stCondLst>
                                        </p:cTn>
                                        <p:tgtEl>
                                          <p:spTgt spid="37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CustomShape 1"/>
          <p:cNvSpPr/>
          <p:nvPr/>
        </p:nvSpPr>
        <p:spPr>
          <a:xfrm>
            <a:off x="457200" y="274680"/>
            <a:ext cx="8227800" cy="1141200"/>
          </a:xfrm>
          <a:prstGeom prst="rect">
            <a:avLst/>
          </a:prstGeom>
          <a:noFill/>
          <a:ln w="0">
            <a:noFill/>
          </a:ln>
        </p:spPr>
        <p:style>
          <a:lnRef idx="0"/>
          <a:fillRef idx="0"/>
          <a:effectRef idx="0"/>
          <a:fontRef idx="minor"/>
        </p:style>
      </p:sp>
      <p:pic>
        <p:nvPicPr>
          <p:cNvPr id="373" name="Espace réservé du contenu 3_5" descr="cap-vieillesse.jpg"/>
          <p:cNvPicPr/>
          <p:nvPr/>
        </p:nvPicPr>
        <p:blipFill>
          <a:blip r:embed="rId1"/>
          <a:stretch/>
        </p:blipFill>
        <p:spPr>
          <a:xfrm>
            <a:off x="2133720" y="1981080"/>
            <a:ext cx="4875120" cy="3762360"/>
          </a:xfrm>
          <a:prstGeom prst="rect">
            <a:avLst/>
          </a:prstGeom>
          <a:ln w="0">
            <a:noFill/>
          </a:ln>
        </p:spPr>
      </p:pic>
      <p:pic>
        <p:nvPicPr>
          <p:cNvPr id="374" name="Image 376" descr=""/>
          <p:cNvPicPr/>
          <p:nvPr/>
        </p:nvPicPr>
        <p:blipFill>
          <a:blip r:embed="rId2"/>
          <a:stretch/>
        </p:blipFill>
        <p:spPr>
          <a:xfrm>
            <a:off x="8175600" y="27468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Attaques progressives du système par répartition</a:t>
            </a:r>
            <a:endParaRPr b="0" lang="fr-FR" sz="4400" spc="-1" strike="noStrike">
              <a:latin typeface="Arial"/>
            </a:endParaRPr>
          </a:p>
        </p:txBody>
      </p:sp>
      <p:sp>
        <p:nvSpPr>
          <p:cNvPr id="376"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73000"/>
          </a:bodyPr>
          <a:p>
            <a:pPr marL="343080" indent="-341640">
              <a:lnSpc>
                <a:spcPct val="100000"/>
              </a:lnSpc>
              <a:spcBef>
                <a:spcPts val="641"/>
              </a:spcBef>
              <a:buNone/>
              <a:tabLst>
                <a:tab algn="l" pos="0"/>
              </a:tabLst>
            </a:pPr>
            <a:r>
              <a:rPr b="0" i="1" lang="fr-FR" sz="3200" spc="-1" strike="noStrike">
                <a:solidFill>
                  <a:srgbClr val="000000"/>
                </a:solidFill>
                <a:latin typeface="Calibri"/>
                <a:ea typeface="DejaVu Sans"/>
              </a:rPr>
              <a:t>Puis on attaque :</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 l’âge légal de départ </a:t>
            </a:r>
            <a:r>
              <a:rPr b="0" lang="fr-FR" sz="2400" spc="-1" strike="noStrike">
                <a:solidFill>
                  <a:srgbClr val="000000"/>
                </a:solidFill>
                <a:latin typeface="Calibri"/>
                <a:ea typeface="DejaVu Sans"/>
              </a:rPr>
              <a:t>(Rappel, en 1982 : passage de 65 à 60 ans)</a:t>
            </a:r>
            <a:endParaRPr b="0" lang="fr-FR" sz="24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Avant 2010</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ff0000"/>
                </a:solidFill>
                <a:latin typeface="Calibri"/>
                <a:ea typeface="DejaVu Sans"/>
              </a:rPr>
              <a:t>60 ans</a:t>
            </a:r>
            <a:endParaRPr b="0" lang="fr-FR" sz="3200" spc="-1" strike="noStrike">
              <a:latin typeface="Arial"/>
            </a:endParaRPr>
          </a:p>
          <a:p>
            <a:pPr marL="343080" indent="-341640">
              <a:lnSpc>
                <a:spcPct val="100000"/>
              </a:lnSpc>
              <a:spcBef>
                <a:spcPts val="879"/>
              </a:spcBef>
              <a:buClr>
                <a:srgbClr val="000000"/>
              </a:buClr>
              <a:buFont typeface="Wingdings" charset="2"/>
              <a:buChar char=""/>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2010 : Réforme Sarkozy-Woerth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4400" spc="-1" strike="noStrike">
                <a:solidFill>
                  <a:srgbClr val="ff0000"/>
                </a:solidFill>
                <a:latin typeface="Calibri"/>
                <a:ea typeface="DejaVu Sans"/>
              </a:rPr>
              <a:t>62 ans</a:t>
            </a:r>
            <a:endParaRPr b="0" lang="fr-FR" sz="4400" spc="-1" strike="noStrike">
              <a:latin typeface="Arial"/>
            </a:endParaRPr>
          </a:p>
          <a:p>
            <a:pPr marL="343080" indent="-341640">
              <a:lnSpc>
                <a:spcPct val="100000"/>
              </a:lnSpc>
              <a:spcBef>
                <a:spcPts val="879"/>
              </a:spcBef>
              <a:buNone/>
              <a:tabLst>
                <a:tab algn="l" pos="0"/>
              </a:tabLst>
            </a:pPr>
            <a:endParaRPr b="0" lang="fr-FR" sz="4400" spc="-1" strike="noStrike">
              <a:latin typeface="Arial"/>
            </a:endParaRPr>
          </a:p>
          <a:p>
            <a:pPr marL="343080" indent="-34164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ea typeface="DejaVu Sans"/>
              </a:rPr>
              <a:t>L’âge du taux plein</a:t>
            </a: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Avant 2010 :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ff0000"/>
                </a:solidFill>
                <a:latin typeface="Calibri"/>
                <a:ea typeface="DejaVu Sans"/>
              </a:rPr>
              <a:t>65 ans</a:t>
            </a:r>
            <a:endParaRPr b="0" lang="fr-FR" sz="3200" spc="-1" strike="noStrike">
              <a:latin typeface="Arial"/>
            </a:endParaRPr>
          </a:p>
          <a:p>
            <a:pPr marL="343080" indent="-341640">
              <a:lnSpc>
                <a:spcPct val="100000"/>
              </a:lnSpc>
              <a:spcBef>
                <a:spcPts val="879"/>
              </a:spcBef>
              <a:buClr>
                <a:srgbClr val="000000"/>
              </a:buClr>
              <a:buFont typeface="Wingdings" charset="2"/>
              <a:buChar char=""/>
              <a:tabLst>
                <a:tab algn="l" pos="0"/>
              </a:tabLst>
            </a:pPr>
            <a:r>
              <a:rPr b="0" lang="fr-FR" sz="3200" spc="-1" strike="noStrike">
                <a:solidFill>
                  <a:srgbClr val="000000"/>
                </a:solidFill>
                <a:latin typeface="Calibri"/>
                <a:ea typeface="DejaVu Sans"/>
              </a:rPr>
              <a:t>2010 :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4400" spc="-1" strike="noStrike">
                <a:solidFill>
                  <a:srgbClr val="ff0000"/>
                </a:solidFill>
                <a:latin typeface="Calibri"/>
                <a:ea typeface="DejaVu Sans"/>
              </a:rPr>
              <a:t>67 ans</a:t>
            </a:r>
            <a:endParaRPr b="0" lang="fr-FR" sz="4400" spc="-1" strike="noStrike">
              <a:latin typeface="Arial"/>
            </a:endParaRPr>
          </a:p>
          <a:p>
            <a:pPr>
              <a:lnSpc>
                <a:spcPct val="100000"/>
              </a:lnSpc>
              <a:spcBef>
                <a:spcPts val="879"/>
              </a:spcBef>
              <a:buNone/>
              <a:tabLst>
                <a:tab algn="l" pos="0"/>
              </a:tabLst>
            </a:pPr>
            <a:endParaRPr b="0" lang="fr-FR" sz="4400" spc="-1" strike="noStrike">
              <a:latin typeface="Arial"/>
            </a:endParaRPr>
          </a:p>
        </p:txBody>
      </p:sp>
      <p:pic>
        <p:nvPicPr>
          <p:cNvPr id="377" name="Espace réservé du contenu 3_4" descr="logo.png"/>
          <p:cNvPicPr/>
          <p:nvPr/>
        </p:nvPicPr>
        <p:blipFill>
          <a:blip r:embed="rId1"/>
          <a:stretch/>
        </p:blipFill>
        <p:spPr>
          <a:xfrm>
            <a:off x="8582040" y="0"/>
            <a:ext cx="560160" cy="1093320"/>
          </a:xfrm>
          <a:prstGeom prst="rect">
            <a:avLst/>
          </a:prstGeom>
          <a:ln w="0">
            <a:noFill/>
          </a:ln>
        </p:spPr>
      </p:pic>
    </p:spTree>
  </p:cSld>
  <mc:AlternateContent>
    <mc:Choice Requires="p14">
      <p:transition spd="slow" p14:dur="2000"/>
    </mc:Choice>
    <mc:Fallback>
      <p:transition spd="slow"/>
    </mc:Fallback>
  </mc:AlternateContent>
  <p:timing>
    <p:tnLst>
      <p:par>
        <p:cTn id="97" dur="indefinite" restart="never" nodeType="tmRoot">
          <p:childTnLst>
            <p:seq>
              <p:cTn id="98" dur="indefinite" nodeType="mainSeq">
                <p:childTnLst>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376">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376">
                                            <p:txEl>
                                              <p:pRg st="2" end="2"/>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nodeType="clickEffect" fill="hold" presetClass="entr" presetID="1">
                                  <p:stCondLst>
                                    <p:cond delay="0"/>
                                  </p:stCondLst>
                                  <p:childTnLst>
                                    <p:set>
                                      <p:cBhvr>
                                        <p:cTn id="110" dur="1" fill="hold">
                                          <p:stCondLst>
                                            <p:cond delay="0"/>
                                          </p:stCondLst>
                                        </p:cTn>
                                        <p:tgtEl>
                                          <p:spTgt spid="376">
                                            <p:txEl>
                                              <p:pRg st="3" end="3"/>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376">
                                            <p:txEl>
                                              <p:pRg st="4" end="4"/>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nodeType="clickEffect" fill="hold" presetClass="entr" presetID="1">
                                  <p:stCondLst>
                                    <p:cond delay="0"/>
                                  </p:stCondLst>
                                  <p:childTnLst>
                                    <p:set>
                                      <p:cBhvr>
                                        <p:cTn id="118" dur="1" fill="hold">
                                          <p:stCondLst>
                                            <p:cond delay="0"/>
                                          </p:stCondLst>
                                        </p:cTn>
                                        <p:tgtEl>
                                          <p:spTgt spid="376">
                                            <p:txEl>
                                              <p:pRg st="6" end="6"/>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376">
                                            <p:txEl>
                                              <p:pRg st="7" end="7"/>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376">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Attaques progressives du système par répartition</a:t>
            </a:r>
            <a:endParaRPr b="0" lang="fr-FR" sz="4400" spc="-1" strike="noStrike">
              <a:latin typeface="Arial"/>
            </a:endParaRPr>
          </a:p>
        </p:txBody>
      </p:sp>
      <p:sp>
        <p:nvSpPr>
          <p:cNvPr id="379"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Autofit/>
          </a:bodyPr>
          <a:p>
            <a:pPr marL="343080" indent="-341640">
              <a:lnSpc>
                <a:spcPct val="100000"/>
              </a:lnSpc>
              <a:spcBef>
                <a:spcPts val="641"/>
              </a:spcBef>
              <a:buNone/>
              <a:tabLst>
                <a:tab algn="l" pos="0"/>
              </a:tabLst>
            </a:pPr>
            <a:r>
              <a:rPr b="0" i="1" lang="fr-FR" sz="3200" spc="-1" strike="noStrike">
                <a:solidFill>
                  <a:srgbClr val="000000"/>
                </a:solidFill>
                <a:latin typeface="Calibri"/>
                <a:ea typeface="DejaVu Sans"/>
              </a:rPr>
              <a:t>Rubrique « y a pas de petites économies »</a:t>
            </a: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Date de revalorisation annuelle des pensions </a:t>
            </a:r>
            <a:endParaRPr b="0" lang="fr-FR" sz="3200" spc="-1" strike="noStrike">
              <a:latin typeface="Arial"/>
            </a:endParaRPr>
          </a:p>
          <a:p>
            <a:pPr marL="343080" indent="-341640">
              <a:lnSpc>
                <a:spcPct val="100000"/>
              </a:lnSpc>
              <a:spcBef>
                <a:spcPts val="879"/>
              </a:spcBef>
              <a:buClr>
                <a:srgbClr val="000000"/>
              </a:buClr>
              <a:buFont typeface="Wingdings" charset="2"/>
              <a:buChar char=""/>
              <a:tabLst>
                <a:tab algn="l" pos="0"/>
              </a:tabLst>
            </a:pPr>
            <a:r>
              <a:rPr b="0" lang="fr-FR" sz="3200" spc="-1" strike="noStrike">
                <a:solidFill>
                  <a:srgbClr val="000000"/>
                </a:solidFill>
                <a:latin typeface="Calibri"/>
                <a:ea typeface="DejaVu Sans"/>
              </a:rPr>
              <a:t>Avant 2008 :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4400" spc="-1" strike="noStrike">
                <a:solidFill>
                  <a:srgbClr val="000000"/>
                </a:solidFill>
                <a:latin typeface="Calibri"/>
                <a:ea typeface="DejaVu Sans"/>
              </a:rPr>
              <a:t>au 1</a:t>
            </a:r>
            <a:r>
              <a:rPr b="0" lang="fr-FR" sz="4400" spc="-1" strike="noStrike" baseline="30000">
                <a:solidFill>
                  <a:srgbClr val="000000"/>
                </a:solidFill>
                <a:latin typeface="Calibri"/>
                <a:ea typeface="DejaVu Sans"/>
              </a:rPr>
              <a:t>er</a:t>
            </a:r>
            <a:r>
              <a:rPr b="0" lang="fr-FR" sz="4400" spc="-1" strike="noStrike">
                <a:solidFill>
                  <a:srgbClr val="000000"/>
                </a:solidFill>
                <a:latin typeface="Calibri"/>
                <a:ea typeface="DejaVu Sans"/>
              </a:rPr>
              <a:t> janvier</a:t>
            </a:r>
            <a:endParaRPr b="0" lang="fr-FR" sz="44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2008 </a:t>
            </a:r>
            <a:r>
              <a:rPr b="0" lang="fr-FR" sz="2400" spc="-1" strike="noStrike">
                <a:solidFill>
                  <a:srgbClr val="000000"/>
                </a:solidFill>
                <a:latin typeface="Calibri"/>
                <a:ea typeface="DejaVu Sans"/>
              </a:rPr>
              <a:t>(Sarkozy-Woerth) </a:t>
            </a:r>
            <a:r>
              <a:rPr b="0" lang="fr-FR" sz="3200" spc="-1" strike="noStrike">
                <a:solidFill>
                  <a:srgbClr val="000000"/>
                </a:solidFill>
                <a:latin typeface="Calibri"/>
                <a:ea typeface="DejaVu Sans"/>
              </a:rPr>
              <a:t>: ………………….1</a:t>
            </a:r>
            <a:r>
              <a:rPr b="0" lang="fr-FR" sz="3200" spc="-1" strike="noStrike" baseline="30000">
                <a:solidFill>
                  <a:srgbClr val="000000"/>
                </a:solidFill>
                <a:latin typeface="Calibri"/>
                <a:ea typeface="DejaVu Sans"/>
              </a:rPr>
              <a:t>er</a:t>
            </a:r>
            <a:r>
              <a:rPr b="0" lang="fr-FR" sz="3200" spc="-1" strike="noStrike">
                <a:solidFill>
                  <a:srgbClr val="000000"/>
                </a:solidFill>
                <a:latin typeface="Calibri"/>
                <a:ea typeface="DejaVu Sans"/>
              </a:rPr>
              <a:t> avril</a:t>
            </a: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2014 </a:t>
            </a:r>
            <a:r>
              <a:rPr b="0" lang="fr-FR" sz="2400" spc="-1" strike="noStrike">
                <a:solidFill>
                  <a:srgbClr val="000000"/>
                </a:solidFill>
                <a:latin typeface="Calibri"/>
                <a:ea typeface="DejaVu Sans"/>
              </a:rPr>
              <a:t>(Touraine)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a:t>
            </a:r>
            <a:r>
              <a:rPr b="0" lang="fr-FR" sz="2800" spc="-1" strike="noStrike">
                <a:solidFill>
                  <a:srgbClr val="000000"/>
                </a:solidFill>
                <a:latin typeface="Calibri"/>
                <a:ea typeface="DejaVu Sans"/>
              </a:rPr>
              <a:t>1</a:t>
            </a:r>
            <a:r>
              <a:rPr b="0" lang="fr-FR" sz="2800" spc="-1" strike="noStrike" baseline="30000">
                <a:solidFill>
                  <a:srgbClr val="000000"/>
                </a:solidFill>
                <a:latin typeface="Calibri"/>
                <a:ea typeface="DejaVu Sans"/>
              </a:rPr>
              <a:t>er</a:t>
            </a:r>
            <a:r>
              <a:rPr b="0" lang="fr-FR" sz="2800" spc="-1" strike="noStrike">
                <a:solidFill>
                  <a:srgbClr val="000000"/>
                </a:solidFill>
                <a:latin typeface="Calibri"/>
                <a:ea typeface="DejaVu Sans"/>
              </a:rPr>
              <a:t> octobre</a:t>
            </a:r>
            <a:endParaRPr b="0" lang="fr-FR" sz="2800" spc="-1" strike="noStrike">
              <a:latin typeface="Arial"/>
            </a:endParaRPr>
          </a:p>
        </p:txBody>
      </p:sp>
      <p:pic>
        <p:nvPicPr>
          <p:cNvPr id="380" name="Picture 2_3" descr="Minou...pas content !&quot;"/>
          <p:cNvPicPr/>
          <p:nvPr/>
        </p:nvPicPr>
        <p:blipFill>
          <a:blip r:embed="rId1"/>
          <a:stretch/>
        </p:blipFill>
        <p:spPr>
          <a:xfrm>
            <a:off x="3060000" y="4941000"/>
            <a:ext cx="2855880" cy="1598400"/>
          </a:xfrm>
          <a:prstGeom prst="rect">
            <a:avLst/>
          </a:prstGeom>
          <a:ln w="0">
            <a:noFill/>
          </a:ln>
        </p:spPr>
      </p:pic>
      <p:pic>
        <p:nvPicPr>
          <p:cNvPr id="381" name="Espace réservé du contenu 3_7" descr="logo.png"/>
          <p:cNvPicPr/>
          <p:nvPr/>
        </p:nvPicPr>
        <p:blipFill>
          <a:blip r:embed="rId2"/>
          <a:stretch/>
        </p:blipFill>
        <p:spPr>
          <a:xfrm>
            <a:off x="8582040" y="0"/>
            <a:ext cx="560160" cy="1093320"/>
          </a:xfrm>
          <a:prstGeom prst="rect">
            <a:avLst/>
          </a:prstGeom>
          <a:ln w="0">
            <a:noFill/>
          </a:ln>
        </p:spPr>
      </p:pic>
    </p:spTree>
  </p:cSld>
  <mc:AlternateContent>
    <mc:Choice Requires="p14">
      <p:transition spd="slow" p14:dur="2000"/>
    </mc:Choice>
    <mc:Fallback>
      <p:transition spd="slow"/>
    </mc:Fallback>
  </mc:AlternateContent>
  <p:timing>
    <p:tnLst>
      <p:par>
        <p:cTn id="127" dur="indefinite" restart="never" nodeType="tmRoot">
          <p:childTnLst>
            <p:seq>
              <p:cTn id="128" dur="indefinite" nodeType="mainSeq">
                <p:childTnLst>
                  <p:par>
                    <p:cTn id="129" fill="hold">
                      <p:stCondLst>
                        <p:cond delay="indefinite"/>
                      </p:stCondLst>
                      <p:childTnLst>
                        <p:par>
                          <p:cTn id="130" fill="hold">
                            <p:stCondLst>
                              <p:cond delay="0"/>
                            </p:stCondLst>
                            <p:childTnLst>
                              <p:par>
                                <p:cTn id="131" nodeType="clickEffect" fill="hold" presetClass="entr" presetID="1">
                                  <p:stCondLst>
                                    <p:cond delay="0"/>
                                  </p:stCondLst>
                                  <p:childTnLst>
                                    <p:set>
                                      <p:cBhvr>
                                        <p:cTn id="132" dur="1" fill="hold">
                                          <p:stCondLst>
                                            <p:cond delay="0"/>
                                          </p:stCondLst>
                                        </p:cTn>
                                        <p:tgtEl>
                                          <p:spTgt spid="379">
                                            <p:txEl>
                                              <p:pRg st="0" end="0"/>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nodeType="clickEffect" fill="hold" presetClass="entr" presetID="1">
                                  <p:stCondLst>
                                    <p:cond delay="0"/>
                                  </p:stCondLst>
                                  <p:childTnLst>
                                    <p:set>
                                      <p:cBhvr>
                                        <p:cTn id="136" dur="1" fill="hold">
                                          <p:stCondLst>
                                            <p:cond delay="0"/>
                                          </p:stCondLst>
                                        </p:cTn>
                                        <p:tgtEl>
                                          <p:spTgt spid="379">
                                            <p:txEl>
                                              <p:pRg st="1" end="1"/>
                                            </p:txEl>
                                          </p:spTgt>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1">
                                  <p:stCondLst>
                                    <p:cond delay="0"/>
                                  </p:stCondLst>
                                  <p:childTnLst>
                                    <p:set>
                                      <p:cBhvr>
                                        <p:cTn id="140" dur="1" fill="hold">
                                          <p:stCondLst>
                                            <p:cond delay="0"/>
                                          </p:stCondLst>
                                        </p:cTn>
                                        <p:tgtEl>
                                          <p:spTgt spid="379">
                                            <p:txEl>
                                              <p:pRg st="2" end="2"/>
                                            </p:txEl>
                                          </p:spTgt>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379">
                                            <p:txEl>
                                              <p:pRg st="3" end="3"/>
                                            </p:txEl>
                                          </p:spTgt>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379">
                                            <p:txEl>
                                              <p:pRg st="4" end="4"/>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
                                  <p:stCondLst>
                                    <p:cond delay="0"/>
                                  </p:stCondLst>
                                  <p:childTnLst>
                                    <p:set>
                                      <p:cBhvr>
                                        <p:cTn id="148" dur="1" fill="hold">
                                          <p:stCondLst>
                                            <p:cond delay="0"/>
                                          </p:stCondLst>
                                        </p:cTn>
                                        <p:tgtEl>
                                          <p:spTgt spid="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Attaques progressives du système par répartition</a:t>
            </a:r>
            <a:endParaRPr b="0" lang="fr-FR" sz="4400" spc="-1" strike="noStrike">
              <a:latin typeface="Arial"/>
            </a:endParaRPr>
          </a:p>
        </p:txBody>
      </p:sp>
      <p:sp>
        <p:nvSpPr>
          <p:cNvPr id="383"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68000"/>
          </a:bodyPr>
          <a:p>
            <a:pPr marL="343080" indent="-341640">
              <a:lnSpc>
                <a:spcPct val="100000"/>
              </a:lnSpc>
              <a:spcBef>
                <a:spcPts val="641"/>
              </a:spcBef>
              <a:buNone/>
              <a:tabLst>
                <a:tab algn="l" pos="0"/>
              </a:tabLst>
            </a:pPr>
            <a:r>
              <a:rPr b="0" i="1" lang="fr-FR" sz="3200" spc="-1" strike="noStrike">
                <a:solidFill>
                  <a:srgbClr val="000000"/>
                </a:solidFill>
                <a:latin typeface="Calibri"/>
                <a:ea typeface="DejaVu Sans"/>
              </a:rPr>
              <a:t>Pour parfaire le tout :</a:t>
            </a: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1993 (Balladur) </a:t>
            </a:r>
            <a:endParaRPr b="0" lang="fr-FR" sz="3200" spc="-1" strike="noStrike">
              <a:latin typeface="Arial"/>
            </a:endParaRPr>
          </a:p>
          <a:p>
            <a:pPr lvl="1" marL="743040" indent="-284400">
              <a:lnSpc>
                <a:spcPct val="100000"/>
              </a:lnSpc>
              <a:buClr>
                <a:srgbClr val="000000"/>
              </a:buClr>
              <a:buFont typeface="Wingdings" charset="2"/>
              <a:buChar char=""/>
              <a:tabLst>
                <a:tab algn="l" pos="0"/>
              </a:tabLst>
            </a:pPr>
            <a:r>
              <a:rPr b="0" lang="fr-FR" sz="2800" spc="-1" strike="noStrike">
                <a:solidFill>
                  <a:srgbClr val="000000"/>
                </a:solidFill>
                <a:latin typeface="Calibri"/>
                <a:ea typeface="DejaVu Sans"/>
              </a:rPr>
              <a:t>Calcul des pensions sur les </a:t>
            </a:r>
            <a:r>
              <a:rPr b="0" lang="fr-FR" sz="2800" spc="-1" strike="noStrike">
                <a:solidFill>
                  <a:srgbClr val="ff0000"/>
                </a:solidFill>
                <a:latin typeface="Calibri"/>
                <a:ea typeface="DejaVu Sans"/>
              </a:rPr>
              <a:t>10</a:t>
            </a:r>
            <a:r>
              <a:rPr b="0" lang="fr-FR" sz="2800" spc="-1" strike="noStrike">
                <a:solidFill>
                  <a:srgbClr val="000000"/>
                </a:solidFill>
                <a:latin typeface="Calibri"/>
                <a:ea typeface="DejaVu Sans"/>
              </a:rPr>
              <a:t> -&gt; </a:t>
            </a:r>
            <a:r>
              <a:rPr b="0" lang="fr-FR" sz="4400" spc="-1" strike="noStrike">
                <a:solidFill>
                  <a:srgbClr val="ff0000"/>
                </a:solidFill>
                <a:latin typeface="Calibri"/>
                <a:ea typeface="DejaVu Sans"/>
              </a:rPr>
              <a:t>25</a:t>
            </a:r>
            <a:r>
              <a:rPr b="0" lang="fr-FR" sz="2800" spc="-1" strike="noStrike">
                <a:solidFill>
                  <a:srgbClr val="000000"/>
                </a:solidFill>
                <a:latin typeface="Calibri"/>
                <a:ea typeface="DejaVu Sans"/>
              </a:rPr>
              <a:t> meilleures années</a:t>
            </a:r>
            <a:endParaRPr b="0" lang="fr-FR" sz="2800" spc="-1" strike="noStrike">
              <a:latin typeface="Arial"/>
            </a:endParaRPr>
          </a:p>
          <a:p>
            <a:pPr lvl="1" marL="743040" indent="-284400">
              <a:lnSpc>
                <a:spcPct val="100000"/>
              </a:lnSpc>
              <a:buClr>
                <a:srgbClr val="000000"/>
              </a:buClr>
              <a:buFont typeface="Wingdings" charset="2"/>
              <a:buChar char=""/>
              <a:tabLst>
                <a:tab algn="l" pos="0"/>
              </a:tabLst>
            </a:pPr>
            <a:r>
              <a:rPr b="0" lang="fr-FR" sz="2800" spc="-1" strike="noStrike">
                <a:solidFill>
                  <a:srgbClr val="000000"/>
                </a:solidFill>
                <a:latin typeface="Calibri"/>
                <a:ea typeface="DejaVu Sans"/>
              </a:rPr>
              <a:t> </a:t>
            </a:r>
            <a:r>
              <a:rPr b="0" lang="fr-FR" sz="2800" spc="-1" strike="noStrike">
                <a:solidFill>
                  <a:srgbClr val="000000"/>
                </a:solidFill>
                <a:latin typeface="Calibri"/>
                <a:ea typeface="DejaVu Sans"/>
              </a:rPr>
              <a:t>Indexation des pensions sur les salaires -&gt; sur les prix (cause principale du décrochage des pensions/aux salaires)</a:t>
            </a:r>
            <a:endParaRPr b="0" lang="fr-FR" sz="2800" spc="-1" strike="noStrike">
              <a:latin typeface="Arial"/>
            </a:endParaRPr>
          </a:p>
          <a:p>
            <a:pPr marL="743040" indent="-284400">
              <a:lnSpc>
                <a:spcPct val="100000"/>
              </a:lnSpc>
              <a:buNone/>
              <a:tabLst>
                <a:tab algn="l" pos="0"/>
              </a:tabLst>
            </a:pPr>
            <a:endParaRPr b="0" lang="fr-FR" sz="2800" spc="-1" strike="noStrike">
              <a:latin typeface="Arial"/>
            </a:endParaRPr>
          </a:p>
          <a:p>
            <a:pPr marL="343080" indent="-341640">
              <a:lnSpc>
                <a:spcPct val="100000"/>
              </a:lnSpc>
              <a:buClr>
                <a:srgbClr val="000000"/>
              </a:buClr>
              <a:buFont typeface="Wingdings" charset="2"/>
              <a:buChar char=""/>
              <a:tabLst>
                <a:tab algn="l" pos="0"/>
              </a:tabLst>
            </a:pPr>
            <a:r>
              <a:rPr b="0" lang="fr-FR" sz="3200" spc="-1" strike="noStrike">
                <a:solidFill>
                  <a:srgbClr val="000000"/>
                </a:solidFill>
                <a:latin typeface="Calibri"/>
                <a:ea typeface="DejaVu Sans"/>
              </a:rPr>
              <a:t>1995 : Tentative Juppé sur le Secteur Public (40 ans)</a:t>
            </a:r>
            <a:endParaRPr b="0" lang="fr-FR" sz="3200" spc="-1" strike="noStrike">
              <a:latin typeface="Arial"/>
            </a:endParaRPr>
          </a:p>
          <a:p>
            <a:pPr marL="343080" indent="-341640">
              <a:lnSpc>
                <a:spcPct val="100000"/>
              </a:lnSpc>
              <a:buNone/>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i="1" lang="fr-FR" sz="3200" spc="-1" strike="noStrike">
                <a:solidFill>
                  <a:srgbClr val="00b050"/>
                </a:solidFill>
                <a:latin typeface="Calibri"/>
                <a:ea typeface="DejaVu Sans"/>
              </a:rPr>
              <a:t>Caramba, encore raté !</a:t>
            </a:r>
            <a:endParaRPr b="0" lang="fr-FR" sz="3200" spc="-1" strike="noStrike">
              <a:latin typeface="Arial"/>
            </a:endParaRPr>
          </a:p>
          <a:p>
            <a:pPr marL="343080" indent="-341640">
              <a:lnSpc>
                <a:spcPct val="100000"/>
              </a:lnSpc>
              <a:buNone/>
              <a:tabLst>
                <a:tab algn="l" pos="0"/>
              </a:tabLst>
            </a:pPr>
            <a:endParaRPr b="0" lang="fr-FR" sz="3200" spc="-1" strike="noStrike">
              <a:latin typeface="Arial"/>
            </a:endParaRPr>
          </a:p>
          <a:p>
            <a:pPr marL="343080" indent="-341640">
              <a:lnSpc>
                <a:spcPct val="100000"/>
              </a:lnSpc>
              <a:buClr>
                <a:srgbClr val="000000"/>
              </a:buClr>
              <a:buFont typeface="Wingdings" charset="2"/>
              <a:buChar char=""/>
              <a:tabLst>
                <a:tab algn="l" pos="0"/>
              </a:tabLst>
            </a:pPr>
            <a:r>
              <a:rPr b="0" lang="fr-FR" sz="3200" spc="-1" strike="noStrike">
                <a:solidFill>
                  <a:srgbClr val="000000"/>
                </a:solidFill>
                <a:latin typeface="Calibri"/>
                <a:ea typeface="DejaVu Sans"/>
              </a:rPr>
              <a:t>2003 (réforme Fillon)</a:t>
            </a:r>
            <a:endParaRPr b="0" lang="fr-FR" sz="3200" spc="-1" strike="noStrike">
              <a:latin typeface="Arial"/>
            </a:endParaRPr>
          </a:p>
          <a:p>
            <a:pPr marL="743040" indent="-284400">
              <a:lnSpc>
                <a:spcPct val="100000"/>
              </a:lnSpc>
              <a:buNone/>
              <a:tabLst>
                <a:tab algn="l" pos="0"/>
              </a:tabLst>
            </a:pPr>
            <a:r>
              <a:rPr b="0" lang="fr-FR" sz="2800" spc="-1" strike="noStrike">
                <a:solidFill>
                  <a:srgbClr val="000000"/>
                </a:solidFill>
                <a:latin typeface="Calibri"/>
                <a:ea typeface="DejaVu Sans"/>
              </a:rPr>
              <a:t>Secteur public : 40 ans de cotisation + indexation sur les prix</a:t>
            </a:r>
            <a:endParaRPr b="0" lang="fr-FR" sz="2800" spc="-1" strike="noStrike">
              <a:latin typeface="Arial"/>
            </a:endParaRPr>
          </a:p>
          <a:p>
            <a:pPr marL="743040" indent="-284400">
              <a:lnSpc>
                <a:spcPct val="100000"/>
              </a:lnSpc>
              <a:buNone/>
              <a:tabLst>
                <a:tab algn="l" pos="0"/>
              </a:tabLst>
            </a:pPr>
            <a:endParaRPr b="0" lang="fr-FR" sz="2800" spc="-1" strike="noStrike">
              <a:latin typeface="Arial"/>
            </a:endParaRPr>
          </a:p>
          <a:p>
            <a:pPr lvl="1"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2019 : Instauration d’un bonus/malus AGIRC-ARRCO</a:t>
            </a:r>
            <a:endParaRPr b="0" lang="fr-FR" sz="3200" spc="-1" strike="noStrike">
              <a:latin typeface="Arial"/>
            </a:endParaRPr>
          </a:p>
          <a:p>
            <a:pPr>
              <a:lnSpc>
                <a:spcPct val="100000"/>
              </a:lnSpc>
              <a:buNone/>
              <a:tabLst>
                <a:tab algn="l" pos="0"/>
              </a:tabLst>
            </a:pPr>
            <a:endParaRPr b="0" lang="fr-FR" sz="3200" spc="-1" strike="noStrike">
              <a:latin typeface="Arial"/>
            </a:endParaRPr>
          </a:p>
          <a:p>
            <a:pPr>
              <a:lnSpc>
                <a:spcPct val="100000"/>
              </a:lnSpc>
              <a:buNone/>
              <a:tabLst>
                <a:tab algn="l" pos="0"/>
              </a:tabLst>
            </a:pPr>
            <a:endParaRPr b="0" lang="fr-FR" sz="3200" spc="-1" strike="noStrike">
              <a:latin typeface="Arial"/>
            </a:endParaRPr>
          </a:p>
        </p:txBody>
      </p:sp>
      <p:pic>
        <p:nvPicPr>
          <p:cNvPr id="384" name="Image 386" descr=""/>
          <p:cNvPicPr/>
          <p:nvPr/>
        </p:nvPicPr>
        <p:blipFill>
          <a:blip r:embed="rId1"/>
          <a:stretch/>
        </p:blipFill>
        <p:spPr>
          <a:xfrm>
            <a:off x="8424000" y="216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149" dur="indefinite" restart="never" nodeType="tmRoot">
          <p:childTnLst>
            <p:seq>
              <p:cTn id="150" dur="indefinite" nodeType="mainSeq">
                <p:childTnLst>
                  <p:par>
                    <p:cTn id="151" fill="hold">
                      <p:stCondLst>
                        <p:cond delay="indefinite"/>
                      </p:stCondLst>
                      <p:childTnLst>
                        <p:par>
                          <p:cTn id="152" fill="hold">
                            <p:stCondLst>
                              <p:cond delay="0"/>
                            </p:stCondLst>
                            <p:childTnLst>
                              <p:par>
                                <p:cTn id="153" nodeType="clickEffect" fill="hold" presetClass="entr" presetID="1">
                                  <p:stCondLst>
                                    <p:cond delay="0"/>
                                  </p:stCondLst>
                                  <p:childTnLst>
                                    <p:set>
                                      <p:cBhvr>
                                        <p:cTn id="154"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
                                  <p:stCondLst>
                                    <p:cond delay="0"/>
                                  </p:stCondLst>
                                  <p:childTnLst>
                                    <p:set>
                                      <p:cBhvr>
                                        <p:cTn id="158"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nodeType="clickEffect" fill="hold" presetClass="entr" presetID="1">
                                  <p:stCondLst>
                                    <p:cond delay="0"/>
                                  </p:stCondLst>
                                  <p:childTnLst>
                                    <p:set>
                                      <p:cBhvr>
                                        <p:cTn id="162"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383">
                                            <p:txEl>
                                              <p:pRg st="3" end="3"/>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nodeType="clickEffect" fill="hold" presetClass="entr" presetID="1">
                                  <p:stCondLst>
                                    <p:cond delay="0"/>
                                  </p:stCondLst>
                                  <p:childTnLst>
                                    <p:set>
                                      <p:cBhvr>
                                        <p:cTn id="170" dur="1" fill="hold">
                                          <p:stCondLst>
                                            <p:cond delay="0"/>
                                          </p:stCondLst>
                                        </p:cTn>
                                        <p:tgtEl>
                                          <p:spTgt spid="383">
                                            <p:txEl>
                                              <p:pRg st="5" end="5"/>
                                            </p:txEl>
                                          </p:spTgt>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383">
                                            <p:txEl>
                                              <p:pRg st="6" end="6"/>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383">
                                            <p:txEl>
                                              <p:pRg st="8" end="8"/>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383">
                                            <p:txEl>
                                              <p:pRg st="9" end="9"/>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nodeType="clickEffect" fill="hold" presetClass="entr" presetID="1">
                                  <p:stCondLst>
                                    <p:cond delay="0"/>
                                  </p:stCondLst>
                                  <p:childTnLst>
                                    <p:set>
                                      <p:cBhvr>
                                        <p:cTn id="182" dur="1" fill="hold">
                                          <p:stCondLst>
                                            <p:cond delay="0"/>
                                          </p:stCondLst>
                                        </p:cTn>
                                        <p:tgtEl>
                                          <p:spTgt spid="383">
                                            <p:txEl>
                                              <p:pRg st="11" end="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5"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Attaques progressives du système par répartition</a:t>
            </a:r>
            <a:endParaRPr b="0" lang="fr-FR" sz="4400" spc="-1" strike="noStrike">
              <a:latin typeface="Arial"/>
            </a:endParaRPr>
          </a:p>
        </p:txBody>
      </p:sp>
      <p:sp>
        <p:nvSpPr>
          <p:cNvPr id="386"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88000"/>
          </a:bodyPr>
          <a:p>
            <a:pPr marL="343080" indent="-341640">
              <a:lnSpc>
                <a:spcPct val="100000"/>
              </a:lnSpc>
              <a:spcBef>
                <a:spcPts val="641"/>
              </a:spcBef>
              <a:buNone/>
              <a:tabLst>
                <a:tab algn="l" pos="0"/>
              </a:tabLst>
            </a:pPr>
            <a:r>
              <a:rPr b="0" i="1" lang="fr-FR" sz="3200" spc="-1" strike="noStrike">
                <a:solidFill>
                  <a:srgbClr val="000000"/>
                </a:solidFill>
                <a:latin typeface="Calibri"/>
                <a:ea typeface="DejaVu Sans"/>
              </a:rPr>
              <a:t>Pendant ce temps-là … </a:t>
            </a:r>
            <a:endParaRPr b="0" lang="fr-FR" sz="3200" spc="-1" strike="noStrike">
              <a:latin typeface="Arial"/>
            </a:endParaRPr>
          </a:p>
          <a:p>
            <a:pPr marL="343080" indent="-341640">
              <a:lnSpc>
                <a:spcPct val="100000"/>
              </a:lnSpc>
              <a:spcBef>
                <a:spcPts val="641"/>
              </a:spcBef>
              <a:buNone/>
              <a:tabLst>
                <a:tab algn="l" pos="0"/>
              </a:tabLst>
            </a:pPr>
            <a:r>
              <a:rPr b="0" i="1" lang="fr-FR" sz="3200" spc="-1" strike="noStrike">
                <a:solidFill>
                  <a:srgbClr val="000000"/>
                </a:solidFill>
                <a:latin typeface="Calibri"/>
                <a:ea typeface="DejaVu Sans"/>
              </a:rPr>
              <a:t>la retraite par capitalisation progresse …</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2003 : Réforme Fillon </a:t>
            </a: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Développement des produits d'épargne retraite (PER)</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Clr>
                <a:srgbClr val="000000"/>
              </a:buClr>
              <a:buFont typeface="Wingdings" charset="2"/>
              <a:buChar char=""/>
              <a:tabLst>
                <a:tab algn="l" pos="0"/>
              </a:tabLst>
            </a:pPr>
            <a:r>
              <a:rPr b="0" lang="fr-FR" sz="3200" spc="-1" strike="noStrike">
                <a:solidFill>
                  <a:srgbClr val="000000"/>
                </a:solidFill>
                <a:latin typeface="Calibri"/>
                <a:ea typeface="DejaVu Sans"/>
              </a:rPr>
              <a:t>2019 : Loi PACTE </a:t>
            </a: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Avantages fiscaux pour l’épargne retraite</a:t>
            </a:r>
            <a:endParaRPr b="0" lang="fr-FR" sz="3200" spc="-1" strike="noStrike">
              <a:latin typeface="Arial"/>
            </a:endParaRPr>
          </a:p>
        </p:txBody>
      </p:sp>
      <p:pic>
        <p:nvPicPr>
          <p:cNvPr id="387" name="Espace réservé du contenu 3_10" descr="argent.jpg"/>
          <p:cNvPicPr/>
          <p:nvPr/>
        </p:nvPicPr>
        <p:blipFill>
          <a:blip r:embed="rId1"/>
          <a:stretch/>
        </p:blipFill>
        <p:spPr>
          <a:xfrm>
            <a:off x="6084000" y="2565000"/>
            <a:ext cx="2230560" cy="734040"/>
          </a:xfrm>
          <a:prstGeom prst="rect">
            <a:avLst/>
          </a:prstGeom>
          <a:ln w="0">
            <a:noFill/>
          </a:ln>
        </p:spPr>
      </p:pic>
      <p:pic>
        <p:nvPicPr>
          <p:cNvPr id="388" name="Image 390" descr=""/>
          <p:cNvPicPr/>
          <p:nvPr/>
        </p:nvPicPr>
        <p:blipFill>
          <a:blip r:embed="rId2"/>
          <a:stretch/>
        </p:blipFill>
        <p:spPr>
          <a:xfrm>
            <a:off x="842400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386">
                                            <p:txEl>
                                              <p:pRg st="0" end="0"/>
                                            </p:txEl>
                                          </p:spTgt>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nodeType="clickEffect" fill="hold" presetClass="entr" presetID="1">
                                  <p:stCondLst>
                                    <p:cond delay="0"/>
                                  </p:stCondLst>
                                  <p:childTnLst>
                                    <p:set>
                                      <p:cBhvr>
                                        <p:cTn id="192" dur="1" fill="hold">
                                          <p:stCondLst>
                                            <p:cond delay="0"/>
                                          </p:stCondLst>
                                        </p:cTn>
                                        <p:tgtEl>
                                          <p:spTgt spid="386">
                                            <p:txEl>
                                              <p:pRg st="1" end="1"/>
                                            </p:txEl>
                                          </p:spTgt>
                                        </p:tgtEl>
                                        <p:attrNameLst>
                                          <p:attrName>style.visibility</p:attrName>
                                        </p:attrNameLst>
                                      </p:cBhvr>
                                      <p:to>
                                        <p:strVal val="visible"/>
                                      </p:to>
                                    </p:set>
                                  </p:childTnLst>
                                </p:cTn>
                              </p:par>
                              <p:par>
                                <p:cTn id="193" nodeType="withEffect" fill="hold" presetClass="entr" presetID="1">
                                  <p:stCondLst>
                                    <p:cond delay="0"/>
                                  </p:stCondLst>
                                  <p:childTnLst>
                                    <p:set>
                                      <p:cBhvr>
                                        <p:cTn id="194" dur="1" fill="hold">
                                          <p:stCondLst>
                                            <p:cond delay="0"/>
                                          </p:stCondLst>
                                        </p:cTn>
                                        <p:tgtEl>
                                          <p:spTgt spid="38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nodeType="clickEffect" fill="hold" presetClass="entr" presetID="1">
                                  <p:stCondLst>
                                    <p:cond delay="0"/>
                                  </p:stCondLst>
                                  <p:childTnLst>
                                    <p:set>
                                      <p:cBhvr>
                                        <p:cTn id="198" dur="1" fill="hold">
                                          <p:stCondLst>
                                            <p:cond delay="0"/>
                                          </p:stCondLst>
                                        </p:cTn>
                                        <p:tgtEl>
                                          <p:spTgt spid="386">
                                            <p:txEl>
                                              <p:pRg st="3" end="3"/>
                                            </p:txEl>
                                          </p:spTgt>
                                        </p:tgtEl>
                                        <p:attrNameLst>
                                          <p:attrName>style.visibility</p:attrName>
                                        </p:attrNameLst>
                                      </p:cBhvr>
                                      <p:to>
                                        <p:strVal val="visible"/>
                                      </p:to>
                                    </p:set>
                                  </p:childTnLst>
                                </p:cTn>
                              </p:par>
                              <p:par>
                                <p:cTn id="199" nodeType="withEffect" fill="hold" presetClass="entr" presetID="1">
                                  <p:stCondLst>
                                    <p:cond delay="0"/>
                                  </p:stCondLst>
                                  <p:childTnLst>
                                    <p:set>
                                      <p:cBhvr>
                                        <p:cTn id="200" dur="1" fill="hold">
                                          <p:stCondLst>
                                            <p:cond delay="0"/>
                                          </p:stCondLst>
                                        </p:cTn>
                                        <p:tgtEl>
                                          <p:spTgt spid="386">
                                            <p:txEl>
                                              <p:pRg st="4" end="4"/>
                                            </p:txEl>
                                          </p:spTgt>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386">
                                            <p:txEl>
                                              <p:pRg st="6" end="6"/>
                                            </p:txEl>
                                          </p:spTgt>
                                        </p:tgtEl>
                                        <p:attrNameLst>
                                          <p:attrName>style.visibility</p:attrName>
                                        </p:attrNameLst>
                                      </p:cBhvr>
                                      <p:to>
                                        <p:strVal val="visible"/>
                                      </p:to>
                                    </p:set>
                                  </p:childTnLst>
                                </p:cTn>
                              </p:par>
                              <p:par>
                                <p:cTn id="205" nodeType="withEffect" fill="hold" presetClass="entr" presetID="1">
                                  <p:stCondLst>
                                    <p:cond delay="0"/>
                                  </p:stCondLst>
                                  <p:childTnLst>
                                    <p:set>
                                      <p:cBhvr>
                                        <p:cTn id="206" dur="1" fill="hold">
                                          <p:stCondLst>
                                            <p:cond delay="0"/>
                                          </p:stCondLst>
                                        </p:cTn>
                                        <p:tgtEl>
                                          <p:spTgt spid="386">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9"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4000" spc="-1" strike="noStrike">
                <a:solidFill>
                  <a:srgbClr val="000000"/>
                </a:solidFill>
                <a:latin typeface="Calibri"/>
                <a:ea typeface="DejaVu Sans"/>
              </a:rPr>
              <a:t>Chiffres-clés (1/2)</a:t>
            </a:r>
            <a:endParaRPr b="0" lang="fr-FR" sz="4000" spc="-1" strike="noStrike">
              <a:latin typeface="Arial"/>
            </a:endParaRPr>
          </a:p>
        </p:txBody>
      </p:sp>
      <p:sp>
        <p:nvSpPr>
          <p:cNvPr id="390"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Autofit/>
          </a:bodyPr>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Noto Sans CJK SC"/>
              </a:rPr>
              <a:t>SMIC au 01/01/2023 :</a:t>
            </a:r>
            <a:br>
              <a:rPr sz="1800"/>
            </a:br>
            <a:r>
              <a:rPr b="0" lang="fr-FR" sz="3200" spc="-1" strike="noStrike">
                <a:solidFill>
                  <a:srgbClr val="000000"/>
                </a:solidFill>
                <a:latin typeface="Calibri"/>
                <a:ea typeface="Noto Sans CJK SC"/>
              </a:rPr>
              <a:t>Brut : 11,27 €/h = 1709 €/mois</a:t>
            </a:r>
            <a:br>
              <a:rPr sz="1800"/>
            </a:br>
            <a:r>
              <a:rPr b="0" lang="fr-FR" sz="3200" spc="-1" strike="noStrike">
                <a:solidFill>
                  <a:srgbClr val="000000"/>
                </a:solidFill>
                <a:latin typeface="Calibri"/>
                <a:ea typeface="Noto Sans CJK SC"/>
              </a:rPr>
              <a:t> - cotisations sociales : 20,8 %</a:t>
            </a:r>
            <a:br>
              <a:rPr sz="1800"/>
            </a:br>
            <a:r>
              <a:rPr b="0" lang="fr-FR" sz="3200" spc="-1" strike="noStrike">
                <a:solidFill>
                  <a:srgbClr val="000000"/>
                </a:solidFill>
                <a:latin typeface="Calibri"/>
                <a:ea typeface="Noto Sans CJK SC"/>
              </a:rPr>
              <a:t>= Net : 8,92 €/h soit 1353 €/mois</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Noto Sans CJK SC"/>
              </a:rPr>
              <a:t>Seuil de pauvreté (2020)</a:t>
            </a:r>
            <a:br>
              <a:rPr sz="1800"/>
            </a:br>
            <a:r>
              <a:rPr b="0" lang="fr-FR" sz="3200" spc="-1" strike="noStrike">
                <a:solidFill>
                  <a:srgbClr val="000000"/>
                </a:solidFill>
                <a:latin typeface="Calibri"/>
                <a:ea typeface="Noto Sans CJK SC"/>
              </a:rPr>
              <a:t> - 940 €/mois = 50% du niveau de vie médian</a:t>
            </a:r>
            <a:br>
              <a:rPr sz="1800"/>
            </a:br>
            <a:r>
              <a:rPr b="0" lang="fr-FR" sz="3200" spc="-1" strike="noStrike">
                <a:solidFill>
                  <a:srgbClr val="000000"/>
                </a:solidFill>
                <a:latin typeface="Calibri"/>
                <a:ea typeface="Noto Sans CJK SC"/>
              </a:rPr>
              <a:t> - 1128 €/mois = 60% du niveau de vie médian (valeur communément admise)</a:t>
            </a:r>
            <a:endParaRPr b="0" lang="fr-FR" sz="3200" spc="-1" strike="noStrike">
              <a:latin typeface="Arial"/>
            </a:endParaRPr>
          </a:p>
        </p:txBody>
      </p:sp>
      <p:pic>
        <p:nvPicPr>
          <p:cNvPr id="391" name="Image 393" descr=""/>
          <p:cNvPicPr/>
          <p:nvPr/>
        </p:nvPicPr>
        <p:blipFill>
          <a:blip r:embed="rId1"/>
          <a:stretch/>
        </p:blipFill>
        <p:spPr>
          <a:xfrm>
            <a:off x="842400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07" dur="indefinite" restart="never" nodeType="tmRoot">
          <p:childTnLst>
            <p:seq>
              <p:cTn id="208" dur="indefinite" nodeType="mainSeq">
                <p:childTnLst>
                  <p:par>
                    <p:cTn id="209" fill="hold">
                      <p:stCondLst>
                        <p:cond delay="indefinite"/>
                      </p:stCondLst>
                      <p:childTnLst>
                        <p:par>
                          <p:cTn id="210" fill="hold">
                            <p:stCondLst>
                              <p:cond delay="0"/>
                            </p:stCondLst>
                            <p:childTnLst>
                              <p:par>
                                <p:cTn id="211" nodeType="clickEffect" fill="hold" presetClass="entr" presetID="1">
                                  <p:stCondLst>
                                    <p:cond delay="0"/>
                                  </p:stCondLst>
                                  <p:childTnLst>
                                    <p:set>
                                      <p:cBhvr>
                                        <p:cTn id="212" dur="1" fill="hold">
                                          <p:stCondLst>
                                            <p:cond delay="0"/>
                                          </p:stCondLst>
                                        </p:cTn>
                                        <p:tgtEl>
                                          <p:spTgt spid="390">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4000" spc="-1" strike="noStrike">
                <a:solidFill>
                  <a:srgbClr val="000000"/>
                </a:solidFill>
                <a:latin typeface="Calibri"/>
                <a:ea typeface="DejaVu Sans"/>
              </a:rPr>
              <a:t>Chiffres-clés (2/2)</a:t>
            </a:r>
            <a:endParaRPr b="0" lang="fr-FR" sz="4000" spc="-1" strike="noStrike">
              <a:latin typeface="Arial"/>
            </a:endParaRPr>
          </a:p>
        </p:txBody>
      </p:sp>
      <p:sp>
        <p:nvSpPr>
          <p:cNvPr id="393" name="CustomShape 2"/>
          <p:cNvSpPr/>
          <p:nvPr/>
        </p:nvSpPr>
        <p:spPr>
          <a:xfrm>
            <a:off x="457200" y="1600200"/>
            <a:ext cx="8225280" cy="4521600"/>
          </a:xfrm>
          <a:prstGeom prst="rect">
            <a:avLst/>
          </a:prstGeom>
          <a:noFill/>
          <a:ln w="0">
            <a:noFill/>
          </a:ln>
        </p:spPr>
        <p:style>
          <a:lnRef idx="0"/>
          <a:fillRef idx="0"/>
          <a:effectRef idx="0"/>
          <a:fontRef idx="minor"/>
        </p:style>
        <p:txBody>
          <a:bodyPr lIns="0" rIns="0" tIns="0" bIns="0" anchor="t">
            <a:normAutofit fontScale="99000"/>
          </a:bodyPr>
          <a:p>
            <a:pPr marL="343080" indent="-339120">
              <a:lnSpc>
                <a:spcPct val="100000"/>
              </a:lnSpc>
              <a:spcBef>
                <a:spcPts val="641"/>
              </a:spcBef>
              <a:buClr>
                <a:srgbClr val="000000"/>
              </a:buClr>
              <a:buFont typeface="Arial"/>
              <a:buChar char="•"/>
            </a:pPr>
            <a:r>
              <a:rPr b="0" lang="fr-FR" sz="3600" spc="-1" strike="noStrike">
                <a:solidFill>
                  <a:srgbClr val="000000"/>
                </a:solidFill>
                <a:latin typeface="Calibri"/>
                <a:ea typeface="Noto Sans CJK SC"/>
              </a:rPr>
              <a:t>Plafond de la Sécurité Sociale 2023 :</a:t>
            </a:r>
            <a:br>
              <a:rPr sz="1800"/>
            </a:br>
            <a:r>
              <a:rPr b="0" lang="fr-FR" sz="3600" spc="-1" strike="noStrike">
                <a:solidFill>
                  <a:srgbClr val="000000"/>
                </a:solidFill>
                <a:latin typeface="Calibri"/>
                <a:ea typeface="Noto Sans CJK SC"/>
              </a:rPr>
              <a:t>Mensuel </a:t>
            </a:r>
            <a:r>
              <a:rPr b="0" lang="fr-FR" sz="3600" spc="-1" strike="noStrike">
                <a:solidFill>
                  <a:srgbClr val="000000"/>
                </a:solidFill>
                <a:latin typeface="Calibri"/>
                <a:ea typeface="Noto Sans CJK SC"/>
              </a:rPr>
              <a:t>	</a:t>
            </a:r>
            <a:r>
              <a:rPr b="0" lang="fr-FR" sz="3600" spc="-1" strike="noStrike">
                <a:solidFill>
                  <a:srgbClr val="000000"/>
                </a:solidFill>
                <a:latin typeface="Calibri"/>
                <a:ea typeface="Noto Sans CJK SC"/>
              </a:rPr>
              <a:t>: PMSS = 3 666 €</a:t>
            </a:r>
            <a:br>
              <a:rPr sz="1800"/>
            </a:br>
            <a:r>
              <a:rPr b="0" lang="fr-FR" sz="3600" spc="-1" strike="noStrike">
                <a:solidFill>
                  <a:srgbClr val="000000"/>
                </a:solidFill>
                <a:latin typeface="Calibri"/>
                <a:ea typeface="Noto Sans CJK SC"/>
              </a:rPr>
              <a:t>Annuel </a:t>
            </a:r>
            <a:r>
              <a:rPr b="0" lang="fr-FR" sz="3600" spc="-1" strike="noStrike">
                <a:solidFill>
                  <a:srgbClr val="000000"/>
                </a:solidFill>
                <a:latin typeface="Calibri"/>
                <a:ea typeface="Noto Sans CJK SC"/>
              </a:rPr>
              <a:t>	</a:t>
            </a:r>
            <a:r>
              <a:rPr b="0" lang="fr-FR" sz="3600" spc="-1" strike="noStrike">
                <a:solidFill>
                  <a:srgbClr val="000000"/>
                </a:solidFill>
                <a:latin typeface="Calibri"/>
                <a:ea typeface="Noto Sans CJK SC"/>
              </a:rPr>
              <a:t>: PASS = 43 992 €</a:t>
            </a:r>
            <a:endParaRPr b="0" lang="fr-FR" sz="3600" spc="-1" strike="noStrike">
              <a:latin typeface="Arial"/>
            </a:endParaRPr>
          </a:p>
          <a:p>
            <a:pPr marL="343080" indent="-339120">
              <a:lnSpc>
                <a:spcPct val="100000"/>
              </a:lnSpc>
              <a:spcBef>
                <a:spcPts val="641"/>
              </a:spcBef>
              <a:buClr>
                <a:srgbClr val="000000"/>
              </a:buClr>
              <a:buFont typeface="Arial"/>
              <a:buChar char="•"/>
            </a:pPr>
            <a:r>
              <a:rPr b="0" lang="fr-FR" sz="3600" spc="-1" strike="noStrike">
                <a:solidFill>
                  <a:srgbClr val="000000"/>
                </a:solidFill>
                <a:latin typeface="Calibri"/>
                <a:ea typeface="Noto Sans CJK SC"/>
              </a:rPr>
              <a:t>PIB 2022: 2500 Mds €</a:t>
            </a:r>
            <a:endParaRPr b="0" lang="fr-FR" sz="3600" spc="-1" strike="noStrike">
              <a:latin typeface="Arial"/>
            </a:endParaRPr>
          </a:p>
          <a:p>
            <a:pPr marL="343080" indent="-339120">
              <a:lnSpc>
                <a:spcPct val="100000"/>
              </a:lnSpc>
              <a:spcBef>
                <a:spcPts val="641"/>
              </a:spcBef>
              <a:buClr>
                <a:srgbClr val="000000"/>
              </a:buClr>
              <a:buFont typeface="Arial"/>
              <a:buChar char="•"/>
            </a:pPr>
            <a:r>
              <a:rPr b="0" lang="fr-FR" sz="3600" spc="-1" strike="noStrike">
                <a:solidFill>
                  <a:srgbClr val="000000"/>
                </a:solidFill>
                <a:latin typeface="Calibri"/>
                <a:ea typeface="Noto Sans CJK SC"/>
              </a:rPr>
              <a:t>Budget 2023</a:t>
            </a:r>
            <a:br>
              <a:rPr sz="1800"/>
            </a:br>
            <a:r>
              <a:rPr b="0" lang="fr-FR" sz="3600" spc="-1" strike="noStrike">
                <a:solidFill>
                  <a:srgbClr val="000000"/>
                </a:solidFill>
                <a:latin typeface="Calibri"/>
                <a:ea typeface="Noto Sans CJK SC"/>
              </a:rPr>
              <a:t>Dépenses: 480 Mds €</a:t>
            </a:r>
            <a:br>
              <a:rPr sz="1800"/>
            </a:br>
            <a:r>
              <a:rPr b="0" lang="fr-FR" sz="3600" spc="-1" strike="noStrike">
                <a:solidFill>
                  <a:srgbClr val="000000"/>
                </a:solidFill>
                <a:latin typeface="Calibri"/>
                <a:ea typeface="Noto Sans CJK SC"/>
              </a:rPr>
              <a:t>Recettes </a:t>
            </a:r>
            <a:r>
              <a:rPr b="0" lang="fr-FR" sz="3600" spc="-1" strike="noStrike">
                <a:solidFill>
                  <a:srgbClr val="000000"/>
                </a:solidFill>
                <a:latin typeface="Calibri"/>
                <a:ea typeface="Noto Sans CJK SC"/>
              </a:rPr>
              <a:t>	</a:t>
            </a:r>
            <a:r>
              <a:rPr b="0" lang="fr-FR" sz="3600" spc="-1" strike="noStrike">
                <a:solidFill>
                  <a:srgbClr val="000000"/>
                </a:solidFill>
                <a:latin typeface="Calibri"/>
                <a:ea typeface="Noto Sans CJK SC"/>
              </a:rPr>
              <a:t>: 320 Mds €</a:t>
            </a:r>
            <a:endParaRPr b="0" lang="fr-FR" sz="3600" spc="-1" strike="noStrike">
              <a:latin typeface="Arial"/>
            </a:endParaRPr>
          </a:p>
        </p:txBody>
      </p:sp>
      <p:pic>
        <p:nvPicPr>
          <p:cNvPr id="394" name="Image 396" descr=""/>
          <p:cNvPicPr/>
          <p:nvPr/>
        </p:nvPicPr>
        <p:blipFill>
          <a:blip r:embed="rId1"/>
          <a:stretch/>
        </p:blipFill>
        <p:spPr>
          <a:xfrm>
            <a:off x="842400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13" dur="indefinite" restart="never" nodeType="tmRoot">
          <p:childTnLst>
            <p:seq>
              <p:cTn id="214" dur="indefinite" nodeType="mainSeq">
                <p:childTnLst>
                  <p:par>
                    <p:cTn id="215" fill="hold">
                      <p:stCondLst>
                        <p:cond delay="indefinite"/>
                      </p:stCondLst>
                      <p:childTnLst>
                        <p:par>
                          <p:cTn id="216" fill="hold">
                            <p:stCondLst>
                              <p:cond delay="0"/>
                            </p:stCondLst>
                            <p:childTnLst>
                              <p:par>
                                <p:cTn id="217" nodeType="clickEffect" fill="hold" presetClass="entr" presetID="1">
                                  <p:stCondLst>
                                    <p:cond delay="0"/>
                                  </p:stCondLst>
                                  <p:childTnLst>
                                    <p:set>
                                      <p:cBhvr>
                                        <p:cTn id="218" dur="1" fill="hold">
                                          <p:stCondLst>
                                            <p:cond delay="0"/>
                                          </p:stCondLst>
                                        </p:cTn>
                                        <p:tgtEl>
                                          <p:spTgt spid="393">
                                            <p:txEl>
                                              <p:pRg st="1" end="1"/>
                                            </p:txEl>
                                          </p:spTgt>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
                                  <p:stCondLst>
                                    <p:cond delay="0"/>
                                  </p:stCondLst>
                                  <p:childTnLst>
                                    <p:set>
                                      <p:cBhvr>
                                        <p:cTn id="222" dur="1" fill="hold">
                                          <p:stCondLst>
                                            <p:cond delay="0"/>
                                          </p:stCondLst>
                                        </p:cTn>
                                        <p:tgtEl>
                                          <p:spTgt spid="393">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5"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3200" spc="-1" strike="noStrike">
                <a:solidFill>
                  <a:srgbClr val="000000"/>
                </a:solidFill>
                <a:latin typeface="Calibri"/>
                <a:ea typeface="DejaVu Sans"/>
              </a:rPr>
              <a:t>Généralités</a:t>
            </a:r>
            <a:endParaRPr b="0" lang="fr-FR" sz="3200" spc="-1" strike="noStrike">
              <a:latin typeface="Arial"/>
            </a:endParaRPr>
          </a:p>
        </p:txBody>
      </p:sp>
      <p:sp>
        <p:nvSpPr>
          <p:cNvPr id="396" name="CustomShape 2"/>
          <p:cNvSpPr/>
          <p:nvPr/>
        </p:nvSpPr>
        <p:spPr>
          <a:xfrm>
            <a:off x="457200" y="1600200"/>
            <a:ext cx="8225280" cy="4521600"/>
          </a:xfrm>
          <a:prstGeom prst="rect">
            <a:avLst/>
          </a:prstGeom>
          <a:noFill/>
          <a:ln w="0">
            <a:noFill/>
          </a:ln>
        </p:spPr>
        <p:style>
          <a:lnRef idx="0"/>
          <a:fillRef idx="0"/>
          <a:effectRef idx="0"/>
          <a:fontRef idx="minor"/>
        </p:style>
        <p:txBody>
          <a:bodyPr lIns="0" rIns="0" tIns="0" bIns="0" anchor="t">
            <a:normAutofit fontScale="58000"/>
          </a:bodyPr>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Un système financé principalement par la cotisation sociale : salaire socialisé et rapport capital / travail</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Un système qui devait être universel et unifié qui sous pression patronale sera organisé en trois niveaux :</a:t>
            </a:r>
            <a:br>
              <a:rPr sz="1800"/>
            </a:br>
            <a:r>
              <a:rPr b="0" lang="fr-FR" sz="3200" spc="-1" strike="noStrike">
                <a:solidFill>
                  <a:srgbClr val="000000"/>
                </a:solidFill>
                <a:latin typeface="Arial"/>
                <a:ea typeface="DejaVu Sans"/>
              </a:rPr>
              <a:t>➢ Une retraite de base mise en œuvre par la Sécurité sociale</a:t>
            </a:r>
            <a:br>
              <a:rPr sz="1800"/>
            </a:br>
            <a:r>
              <a:rPr b="0" lang="fr-FR" sz="3200" spc="-1" strike="noStrike">
                <a:solidFill>
                  <a:srgbClr val="000000"/>
                </a:solidFill>
                <a:latin typeface="Arial"/>
                <a:ea typeface="DejaVu Sans"/>
              </a:rPr>
              <a:t>➢ Une retraite complémentaire obligatoire mise en œuvre par l’AGIRC-ARCCO avec certaines spécificités (points et répartition, équilibre budgétaire, etc.)</a:t>
            </a:r>
            <a:br>
              <a:rPr sz="1800"/>
            </a:br>
            <a:r>
              <a:rPr b="0" lang="fr-FR" sz="3200" spc="-1" strike="noStrike">
                <a:solidFill>
                  <a:srgbClr val="000000"/>
                </a:solidFill>
                <a:latin typeface="Arial"/>
                <a:ea typeface="DejaVu Sans"/>
              </a:rPr>
              <a:t>➢ Une retraire supplémentaire : facultative et par capitalisation</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Au-delà du régime Général différents régimes spéciaux ou « Pionniers » qui assurent la reconnaissance en matière de retraite de spécificités professionnelles</a:t>
            </a:r>
            <a:br>
              <a:rPr sz="1800"/>
            </a:br>
            <a:r>
              <a:rPr b="0" lang="fr-FR" sz="3200" spc="-1" strike="noStrike">
                <a:solidFill>
                  <a:srgbClr val="000000"/>
                </a:solidFill>
                <a:latin typeface="Arial"/>
                <a:ea typeface="DejaVu Sans"/>
              </a:rPr>
              <a:t>➢ Droits spécifiques : Service actif et départs anticipés</a:t>
            </a:r>
            <a:br>
              <a:rPr sz="1800"/>
            </a:br>
            <a:r>
              <a:rPr b="0" lang="fr-FR" sz="3200" spc="-1" strike="noStrike">
                <a:solidFill>
                  <a:srgbClr val="000000"/>
                </a:solidFill>
                <a:latin typeface="Arial"/>
                <a:ea typeface="DejaVu Sans"/>
              </a:rPr>
              <a:t>➢ Organisation spécifique : Intégration des régimes (base et complémentaire), ex : cheminots</a:t>
            </a:r>
            <a:endParaRPr b="0" lang="fr-FR" sz="3200" spc="-1" strike="noStrike">
              <a:latin typeface="Arial"/>
            </a:endParaRPr>
          </a:p>
        </p:txBody>
      </p:sp>
      <p:pic>
        <p:nvPicPr>
          <p:cNvPr id="397" name="Image 399" descr=""/>
          <p:cNvPicPr/>
          <p:nvPr/>
        </p:nvPicPr>
        <p:blipFill>
          <a:blip r:embed="rId1"/>
          <a:stretch/>
        </p:blipFill>
        <p:spPr>
          <a:xfrm>
            <a:off x="8417160" y="201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8"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2400" spc="-1" strike="noStrike">
                <a:solidFill>
                  <a:srgbClr val="000000"/>
                </a:solidFill>
                <a:latin typeface="Calibri"/>
                <a:ea typeface="DejaVu Sans"/>
              </a:rPr>
              <a:t>Les caisses des salarié⋅e⋅s et fonctionnaires</a:t>
            </a:r>
            <a:endParaRPr b="0" lang="fr-FR" sz="2400" spc="-1" strike="noStrike">
              <a:latin typeface="Arial"/>
            </a:endParaRPr>
          </a:p>
        </p:txBody>
      </p:sp>
      <p:pic>
        <p:nvPicPr>
          <p:cNvPr id="399" name="Image 401" descr=""/>
          <p:cNvPicPr/>
          <p:nvPr/>
        </p:nvPicPr>
        <p:blipFill>
          <a:blip r:embed="rId1"/>
          <a:srcRect l="4795" t="10785" r="4766" b="57581"/>
          <a:stretch/>
        </p:blipFill>
        <p:spPr>
          <a:xfrm>
            <a:off x="864000" y="1512000"/>
            <a:ext cx="7645320" cy="4604040"/>
          </a:xfrm>
          <a:prstGeom prst="rect">
            <a:avLst/>
          </a:prstGeom>
          <a:ln w="0">
            <a:noFill/>
          </a:ln>
        </p:spPr>
      </p:pic>
      <p:pic>
        <p:nvPicPr>
          <p:cNvPr id="400" name="Image 402" descr=""/>
          <p:cNvPicPr/>
          <p:nvPr/>
        </p:nvPicPr>
        <p:blipFill>
          <a:blip r:embed="rId2"/>
          <a:stretch/>
        </p:blipFill>
        <p:spPr>
          <a:xfrm>
            <a:off x="8424000" y="129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3"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SOMMAIRE</a:t>
            </a:r>
            <a:endParaRPr b="0" lang="fr-FR" sz="4400" spc="-1" strike="noStrike">
              <a:latin typeface="Arial"/>
            </a:endParaRPr>
          </a:p>
        </p:txBody>
      </p:sp>
      <p:sp>
        <p:nvSpPr>
          <p:cNvPr id="344"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rmAutofit fontScale="99000"/>
          </a:bodyPr>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Préambule</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Enjeux</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Historique</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Système actuel de retraite</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La réforme Macron</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Propositions</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Mobilisation </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a:solidFill>
                  <a:srgbClr val="000000"/>
                </a:solidFill>
                <a:latin typeface="Calibri"/>
                <a:ea typeface="DejaVu Sans"/>
              </a:rPr>
              <a:t>Perspectives – pour aller plus loin</a:t>
            </a:r>
            <a:endParaRPr b="0" lang="fr-FR" sz="3200" spc="-1" strike="noStrike">
              <a:latin typeface="Arial"/>
            </a:endParaRPr>
          </a:p>
        </p:txBody>
      </p:sp>
      <p:pic>
        <p:nvPicPr>
          <p:cNvPr id="345" name="Image 347" descr=""/>
          <p:cNvPicPr/>
          <p:nvPr/>
        </p:nvPicPr>
        <p:blipFill>
          <a:blip r:embed="rId1"/>
          <a:stretch/>
        </p:blipFill>
        <p:spPr>
          <a:xfrm>
            <a:off x="8273160" y="216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2400" spc="-1" strike="noStrike">
                <a:solidFill>
                  <a:srgbClr val="000000"/>
                </a:solidFill>
                <a:latin typeface="Calibri"/>
                <a:ea typeface="DejaVu Sans"/>
              </a:rPr>
              <a:t>Les caisses des non-salarié⋅e⋅s</a:t>
            </a:r>
            <a:endParaRPr b="0" lang="fr-FR" sz="2400" spc="-1" strike="noStrike">
              <a:latin typeface="Arial"/>
            </a:endParaRPr>
          </a:p>
        </p:txBody>
      </p:sp>
      <p:pic>
        <p:nvPicPr>
          <p:cNvPr id="402" name="Image 404" descr=""/>
          <p:cNvPicPr/>
          <p:nvPr/>
        </p:nvPicPr>
        <p:blipFill>
          <a:blip r:embed="rId1"/>
          <a:srcRect l="0" t="45266" r="0" b="19216"/>
          <a:stretch/>
        </p:blipFill>
        <p:spPr>
          <a:xfrm>
            <a:off x="603000" y="1435680"/>
            <a:ext cx="7889040" cy="4824360"/>
          </a:xfrm>
          <a:prstGeom prst="rect">
            <a:avLst/>
          </a:prstGeom>
          <a:ln w="0">
            <a:noFill/>
          </a:ln>
        </p:spPr>
      </p:pic>
      <p:pic>
        <p:nvPicPr>
          <p:cNvPr id="403" name="Image 405" descr=""/>
          <p:cNvPicPr/>
          <p:nvPr/>
        </p:nvPicPr>
        <p:blipFill>
          <a:blip r:embed="rId2"/>
          <a:stretch/>
        </p:blipFill>
        <p:spPr>
          <a:xfrm>
            <a:off x="8424000" y="144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4"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2800" spc="-1" strike="noStrike">
                <a:solidFill>
                  <a:srgbClr val="000000"/>
                </a:solidFill>
                <a:latin typeface="Calibri"/>
                <a:ea typeface="DejaVu Sans"/>
              </a:rPr>
              <a:t>Ages de départ par régime</a:t>
            </a:r>
            <a:endParaRPr b="0" lang="fr-FR" sz="2800" spc="-1" strike="noStrike">
              <a:latin typeface="Arial"/>
            </a:endParaRPr>
          </a:p>
        </p:txBody>
      </p:sp>
      <p:sp>
        <p:nvSpPr>
          <p:cNvPr id="405" name="CustomShape 2"/>
          <p:cNvSpPr/>
          <p:nvPr/>
        </p:nvSpPr>
        <p:spPr>
          <a:xfrm>
            <a:off x="457200" y="1600200"/>
            <a:ext cx="8225280" cy="4521600"/>
          </a:xfrm>
          <a:prstGeom prst="rect">
            <a:avLst/>
          </a:prstGeom>
          <a:noFill/>
          <a:ln w="0">
            <a:noFill/>
          </a:ln>
        </p:spPr>
        <p:style>
          <a:lnRef idx="0"/>
          <a:fillRef idx="0"/>
          <a:effectRef idx="0"/>
          <a:fontRef idx="minor"/>
        </p:style>
        <p:txBody>
          <a:bodyPr lIns="0" rIns="0" tIns="0" bIns="0" anchor="t">
            <a:normAutofit fontScale="84000"/>
          </a:bodyPr>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Noto Sans CJK SC"/>
              </a:rPr>
              <a:t>Dans le public :</a:t>
            </a:r>
            <a:br>
              <a:rPr sz="1800"/>
            </a:b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➢62 ans pour les sédentaires</a:t>
            </a:r>
            <a:br>
              <a:rPr sz="1800"/>
            </a:b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➢60 ans, 57 ans, 52 ans pour les agents</a:t>
            </a:r>
            <a:br>
              <a:rPr sz="1800"/>
            </a:b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classés en service actif</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Noto Sans CJK SC"/>
              </a:rPr>
              <a:t>Dans le privé :</a:t>
            </a:r>
            <a:br>
              <a:rPr sz="1800"/>
            </a:b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➢Avant 62 ans = départs anticipés</a:t>
            </a:r>
            <a:br>
              <a:rPr sz="1800"/>
            </a:b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➢62 ans si taux plein (exemple : né en </a:t>
            </a: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1957 = 166 trimestres ; né en 1973 =</a:t>
            </a:r>
            <a:r>
              <a:rPr b="0" lang="fr-FR" sz="3200" spc="-1" strike="noStrike">
                <a:solidFill>
                  <a:srgbClr val="000000"/>
                </a:solidFill>
                <a:latin typeface="Arial"/>
                <a:ea typeface="Noto Sans CJK SC"/>
              </a:rPr>
              <a:t>	</a:t>
            </a:r>
            <a:r>
              <a:rPr b="0" lang="fr-FR" sz="3200" spc="-1" strike="noStrike">
                <a:solidFill>
                  <a:srgbClr val="000000"/>
                </a:solidFill>
                <a:latin typeface="Arial"/>
                <a:ea typeface="Noto Sans CJK SC"/>
              </a:rPr>
              <a:t>172 trimestres)</a:t>
            </a:r>
            <a:br>
              <a:rPr sz="1800"/>
            </a:br>
            <a:r>
              <a:rPr b="0" lang="fr-FR" sz="3200" spc="-1" strike="noStrike">
                <a:solidFill>
                  <a:srgbClr val="000000"/>
                </a:solidFill>
                <a:latin typeface="Arial"/>
                <a:ea typeface="Noto Sans CJK SC"/>
              </a:rPr>
              <a:t>67 ans : age automatique du taux plein</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Noto Sans CJK SC"/>
              </a:rPr>
              <a:t>Voir tableau </a:t>
            </a:r>
            <a:r>
              <a:rPr b="0" lang="fr-FR" sz="3200" spc="-1" strike="noStrike" u="sng">
                <a:solidFill>
                  <a:srgbClr val="0000ff"/>
                </a:solidFill>
                <a:uFillTx/>
                <a:latin typeface="Arial"/>
                <a:ea typeface="Noto Sans CJK SC"/>
                <a:hlinkClick r:id="rId1"/>
              </a:rPr>
              <a:t>cotisations / âges de départ</a:t>
            </a:r>
            <a:r>
              <a:rPr b="0" lang="fr-FR" sz="3200" spc="-1" strike="noStrike">
                <a:solidFill>
                  <a:srgbClr val="0000ff"/>
                </a:solidFill>
                <a:latin typeface="Arial"/>
                <a:ea typeface="Noto Sans CJK SC"/>
              </a:rPr>
              <a:t> </a:t>
            </a:r>
            <a:r>
              <a:rPr b="0" lang="fr-FR" sz="3200" spc="-1" strike="noStrike">
                <a:solidFill>
                  <a:srgbClr val="000000"/>
                </a:solidFill>
                <a:latin typeface="Arial"/>
                <a:ea typeface="Noto Sans CJK SC"/>
              </a:rPr>
              <a:t>du COR</a:t>
            </a:r>
            <a:endParaRPr b="0" lang="fr-FR" sz="3200" spc="-1" strike="noStrike">
              <a:latin typeface="Arial"/>
            </a:endParaRPr>
          </a:p>
        </p:txBody>
      </p:sp>
      <p:pic>
        <p:nvPicPr>
          <p:cNvPr id="406" name="Image 408" descr=""/>
          <p:cNvPicPr/>
          <p:nvPr/>
        </p:nvPicPr>
        <p:blipFill>
          <a:blip r:embed="rId2"/>
          <a:stretch/>
        </p:blipFill>
        <p:spPr>
          <a:xfrm>
            <a:off x="8417160" y="216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23" dur="indefinite" restart="never" nodeType="tmRoot">
          <p:childTnLst>
            <p:seq>
              <p:cTn id="224" dur="indefinite" nodeType="mainSeq">
                <p:childTnLst>
                  <p:par>
                    <p:cTn id="225" fill="hold">
                      <p:stCondLst>
                        <p:cond delay="indefinite"/>
                      </p:stCondLst>
                      <p:childTnLst>
                        <p:par>
                          <p:cTn id="226" fill="hold">
                            <p:stCondLst>
                              <p:cond delay="0"/>
                            </p:stCondLst>
                            <p:childTnLst>
                              <p:par>
                                <p:cTn id="227" nodeType="clickEffect" fill="hold" presetClass="entr" presetID="1">
                                  <p:stCondLst>
                                    <p:cond delay="0"/>
                                  </p:stCondLst>
                                  <p:childTnLst>
                                    <p:set>
                                      <p:cBhvr>
                                        <p:cTn id="228" dur="1" fill="hold">
                                          <p:stCondLst>
                                            <p:cond delay="0"/>
                                          </p:stCondLst>
                                        </p:cTn>
                                        <p:tgtEl>
                                          <p:spTgt spid="405">
                                            <p:txEl>
                                              <p:pRg st="1" end="1"/>
                                            </p:txEl>
                                          </p:spTgt>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nodeType="clickEffect" fill="hold" presetClass="entr" presetID="1">
                                  <p:stCondLst>
                                    <p:cond delay="0"/>
                                  </p:stCondLst>
                                  <p:childTnLst>
                                    <p:set>
                                      <p:cBhvr>
                                        <p:cTn id="232"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2800" spc="-1" strike="noStrike">
                <a:solidFill>
                  <a:srgbClr val="000000"/>
                </a:solidFill>
                <a:latin typeface="Calibri"/>
                <a:ea typeface="DejaVu Sans"/>
              </a:rPr>
              <a:t>Calcul des pensions par régime</a:t>
            </a:r>
            <a:endParaRPr b="0" lang="fr-FR" sz="2800" spc="-1" strike="noStrike">
              <a:latin typeface="Arial"/>
            </a:endParaRPr>
          </a:p>
        </p:txBody>
      </p:sp>
      <p:sp>
        <p:nvSpPr>
          <p:cNvPr id="408" name="CustomShape 2"/>
          <p:cNvSpPr/>
          <p:nvPr/>
        </p:nvSpPr>
        <p:spPr>
          <a:xfrm>
            <a:off x="457200" y="1656000"/>
            <a:ext cx="8225280" cy="4521600"/>
          </a:xfrm>
          <a:prstGeom prst="rect">
            <a:avLst/>
          </a:prstGeom>
          <a:noFill/>
          <a:ln w="0">
            <a:noFill/>
          </a:ln>
        </p:spPr>
        <p:style>
          <a:lnRef idx="0"/>
          <a:fillRef idx="0"/>
          <a:effectRef idx="0"/>
          <a:fontRef idx="minor"/>
        </p:style>
        <p:txBody>
          <a:bodyPr lIns="0" rIns="0" tIns="0" bIns="0" anchor="t">
            <a:normAutofit fontScale="59000"/>
          </a:bodyPr>
          <a:p>
            <a:pPr marL="432000" indent="-320400">
              <a:lnSpc>
                <a:spcPct val="100000"/>
              </a:lnSpc>
              <a:spcBef>
                <a:spcPts val="1417"/>
              </a:spcBef>
              <a:buClr>
                <a:srgbClr val="000000"/>
              </a:buClr>
              <a:buSzPct val="45000"/>
              <a:buFont typeface="Wingdings" charset="2"/>
              <a:buChar char=""/>
            </a:pPr>
            <a:r>
              <a:rPr b="0" lang="fr-FR" sz="3600" spc="-1" strike="noStrike">
                <a:solidFill>
                  <a:srgbClr val="000000"/>
                </a:solidFill>
                <a:latin typeface="Calibri"/>
                <a:ea typeface="DejaVu Sans"/>
              </a:rPr>
              <a:t>Salarié⋅e⋅s du privé :</a:t>
            </a:r>
            <a:br>
              <a:rPr sz="1800"/>
            </a:br>
            <a:r>
              <a:rPr b="0" lang="fr-FR" sz="3600" spc="-1" strike="noStrike">
                <a:solidFill>
                  <a:srgbClr val="000000"/>
                </a:solidFill>
                <a:latin typeface="Calibri"/>
                <a:ea typeface="DejaVu Sans"/>
              </a:rPr>
              <a:t>50 % du salaire annuel moyen des 25 meilleures années (dans la limite du PASS)</a:t>
            </a:r>
            <a:br>
              <a:rPr sz="1800"/>
            </a:br>
            <a:r>
              <a:rPr b="0" lang="fr-FR" sz="3600" spc="-1" strike="noStrike">
                <a:solidFill>
                  <a:srgbClr val="000000"/>
                </a:solidFill>
                <a:latin typeface="Calibri"/>
                <a:ea typeface="DejaVu Sans"/>
              </a:rPr>
              <a:t>+ Pension complémentaire AGIRC-ARRCO :</a:t>
            </a:r>
            <a:br>
              <a:rPr sz="1800"/>
            </a:br>
            <a:r>
              <a:rPr b="0" lang="fr-FR" sz="3600" spc="-1" strike="noStrike">
                <a:solidFill>
                  <a:srgbClr val="000000"/>
                </a:solidFill>
                <a:latin typeface="Calibri"/>
                <a:ea typeface="DejaVu Sans"/>
              </a:rPr>
              <a:t>	</a:t>
            </a:r>
            <a:r>
              <a:rPr b="0" lang="fr-FR" sz="3600" spc="-1" strike="noStrike">
                <a:solidFill>
                  <a:srgbClr val="000000"/>
                </a:solidFill>
                <a:latin typeface="Calibri"/>
                <a:ea typeface="DejaVu Sans"/>
              </a:rPr>
              <a:t>nombre de points acquis x valeur du point à la date du </a:t>
            </a:r>
            <a:br>
              <a:rPr sz="1800"/>
            </a:br>
            <a:r>
              <a:rPr b="0" lang="fr-FR" sz="3600" spc="-1" strike="noStrike">
                <a:solidFill>
                  <a:srgbClr val="000000"/>
                </a:solidFill>
                <a:latin typeface="Calibri"/>
                <a:ea typeface="DejaVu Sans"/>
              </a:rPr>
              <a:t>	</a:t>
            </a:r>
            <a:r>
              <a:rPr b="0" lang="fr-FR" sz="3600" spc="-1" strike="noStrike">
                <a:solidFill>
                  <a:srgbClr val="000000"/>
                </a:solidFill>
                <a:latin typeface="Calibri"/>
                <a:ea typeface="DejaVu Sans"/>
              </a:rPr>
              <a:t>départ à </a:t>
            </a:r>
            <a:r>
              <a:rPr b="0" lang="fr-FR" sz="3600" spc="-1" strike="noStrike">
                <a:solidFill>
                  <a:srgbClr val="000000"/>
                </a:solidFill>
                <a:latin typeface="Calibri"/>
                <a:ea typeface="DejaVu Sans"/>
              </a:rPr>
              <a:t>	</a:t>
            </a:r>
            <a:r>
              <a:rPr b="0" lang="fr-FR" sz="3600" spc="-1" strike="noStrike">
                <a:solidFill>
                  <a:srgbClr val="000000"/>
                </a:solidFill>
                <a:latin typeface="Calibri"/>
                <a:ea typeface="DejaVu Sans"/>
              </a:rPr>
              <a:t>la  retraite.</a:t>
            </a:r>
            <a:br>
              <a:rPr sz="1800"/>
            </a:br>
            <a:r>
              <a:rPr b="0" lang="fr-FR" sz="3600" spc="-1" strike="noStrike">
                <a:solidFill>
                  <a:srgbClr val="000000"/>
                </a:solidFill>
                <a:latin typeface="Calibri"/>
                <a:ea typeface="DejaVu Sans"/>
              </a:rPr>
              <a:t>	</a:t>
            </a:r>
            <a:r>
              <a:rPr b="0" lang="fr-FR" sz="3600" spc="-1" strike="noStrike">
                <a:solidFill>
                  <a:srgbClr val="000000"/>
                </a:solidFill>
                <a:latin typeface="Calibri"/>
                <a:ea typeface="DejaVu Sans"/>
              </a:rPr>
              <a:t>- Manipulation des valeurs d’achat et de service des points</a:t>
            </a:r>
            <a:br>
              <a:rPr sz="1800"/>
            </a:br>
            <a:r>
              <a:rPr b="0" lang="fr-FR" sz="3600" spc="-1" strike="noStrike">
                <a:solidFill>
                  <a:srgbClr val="000000"/>
                </a:solidFill>
                <a:latin typeface="Calibri"/>
                <a:ea typeface="DejaVu Sans"/>
              </a:rPr>
              <a:t>	</a:t>
            </a:r>
            <a:r>
              <a:rPr b="0" lang="fr-FR" sz="3600" spc="-1" strike="noStrike">
                <a:solidFill>
                  <a:srgbClr val="000000"/>
                </a:solidFill>
                <a:latin typeface="Calibri"/>
                <a:ea typeface="DejaVu Sans"/>
              </a:rPr>
              <a:t>- Nombreuses minorations : </a:t>
            </a:r>
            <a:r>
              <a:rPr b="0" lang="fr-FR" sz="3600" spc="-1" strike="noStrike" u="sng">
                <a:solidFill>
                  <a:srgbClr val="0000ff"/>
                </a:solidFill>
                <a:uFillTx/>
                <a:latin typeface="Calibri"/>
                <a:ea typeface="DejaVu Sans"/>
                <a:hlinkClick r:id="rId1"/>
              </a:rPr>
              <a:t>Voir rapport COR p.2</a:t>
            </a:r>
            <a:endParaRPr b="0" lang="fr-FR" sz="3600" spc="-1" strike="noStrike">
              <a:latin typeface="Arial"/>
            </a:endParaRPr>
          </a:p>
          <a:p>
            <a:pPr marL="432000" indent="-320400">
              <a:lnSpc>
                <a:spcPct val="100000"/>
              </a:lnSpc>
              <a:spcBef>
                <a:spcPts val="1417"/>
              </a:spcBef>
              <a:buClr>
                <a:srgbClr val="000000"/>
              </a:buClr>
              <a:buSzPct val="45000"/>
              <a:buFont typeface="Wingdings" charset="2"/>
              <a:buChar char=""/>
            </a:pPr>
            <a:r>
              <a:rPr b="0" lang="fr-FR" sz="3600" spc="-1" strike="noStrike">
                <a:solidFill>
                  <a:srgbClr val="000000"/>
                </a:solidFill>
                <a:latin typeface="Calibri"/>
                <a:ea typeface="DejaVu Sans"/>
              </a:rPr>
              <a:t>Fonctionnaires :</a:t>
            </a:r>
            <a:br>
              <a:rPr sz="1800"/>
            </a:br>
            <a:r>
              <a:rPr b="0" lang="fr-FR" sz="3600" spc="-1" strike="noStrike">
                <a:solidFill>
                  <a:srgbClr val="000000"/>
                </a:solidFill>
                <a:latin typeface="Calibri"/>
                <a:ea typeface="DejaVu Sans"/>
              </a:rPr>
              <a:t>La retraite de base des fonctionnaires est calculée sur la base de la rémunération des 6 derniers mois (traitement indiciaire hors primes) x 75%</a:t>
            </a:r>
            <a:endParaRPr b="0" lang="fr-FR" sz="3600" spc="-1" strike="noStrike">
              <a:latin typeface="Arial"/>
            </a:endParaRPr>
          </a:p>
        </p:txBody>
      </p:sp>
      <p:pic>
        <p:nvPicPr>
          <p:cNvPr id="409" name="Image 411" descr=""/>
          <p:cNvPicPr/>
          <p:nvPr/>
        </p:nvPicPr>
        <p:blipFill>
          <a:blip r:embed="rId2"/>
          <a:stretch/>
        </p:blipFill>
        <p:spPr>
          <a:xfrm>
            <a:off x="848916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33" dur="indefinite" restart="never" nodeType="tmRoot">
          <p:childTnLst>
            <p:seq>
              <p:cTn id="234" dur="indefinite" nodeType="mainSeq">
                <p:childTnLst>
                  <p:par>
                    <p:cTn id="235" fill="hold">
                      <p:stCondLst>
                        <p:cond delay="indefinite"/>
                      </p:stCondLst>
                      <p:childTnLst>
                        <p:par>
                          <p:cTn id="236" fill="hold">
                            <p:stCondLst>
                              <p:cond delay="0"/>
                            </p:stCondLst>
                            <p:childTnLst>
                              <p:par>
                                <p:cTn id="237" nodeType="clickEffect" fill="hold" presetClass="entr" presetID="1">
                                  <p:stCondLst>
                                    <p:cond delay="0"/>
                                  </p:stCondLst>
                                  <p:childTnLst>
                                    <p:set>
                                      <p:cBhvr>
                                        <p:cTn id="238" dur="1" fill="hold">
                                          <p:stCondLst>
                                            <p:cond delay="0"/>
                                          </p:stCondLst>
                                        </p:cTn>
                                        <p:tgtEl>
                                          <p:spTgt spid="408">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0" name="CustomShape 1"/>
          <p:cNvSpPr/>
          <p:nvPr/>
        </p:nvSpPr>
        <p:spPr>
          <a:xfrm>
            <a:off x="457200" y="274680"/>
            <a:ext cx="8225280" cy="113868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000" spc="-1" strike="noStrike">
                <a:solidFill>
                  <a:srgbClr val="000000"/>
                </a:solidFill>
                <a:latin typeface="Calibri"/>
                <a:ea typeface="DejaVu Sans"/>
              </a:rPr>
              <a:t>Système actuel de retraite</a:t>
            </a:r>
            <a:br>
              <a:rPr sz="1800"/>
            </a:br>
            <a:r>
              <a:rPr b="0" lang="fr-FR" sz="2800" spc="-1" strike="noStrike">
                <a:solidFill>
                  <a:srgbClr val="000000"/>
                </a:solidFill>
                <a:latin typeface="Calibri"/>
                <a:ea typeface="DejaVu Sans"/>
              </a:rPr>
              <a:t>Périodes prises en compte pour le calcul</a:t>
            </a:r>
            <a:endParaRPr b="0" lang="fr-FR" sz="2800" spc="-1" strike="noStrike">
              <a:latin typeface="Arial"/>
            </a:endParaRPr>
          </a:p>
        </p:txBody>
      </p:sp>
      <p:sp>
        <p:nvSpPr>
          <p:cNvPr id="411" name="CustomShape 2"/>
          <p:cNvSpPr/>
          <p:nvPr/>
        </p:nvSpPr>
        <p:spPr>
          <a:xfrm>
            <a:off x="457200" y="1600200"/>
            <a:ext cx="8225280" cy="4521600"/>
          </a:xfrm>
          <a:prstGeom prst="rect">
            <a:avLst/>
          </a:prstGeom>
          <a:noFill/>
          <a:ln w="0">
            <a:noFill/>
          </a:ln>
        </p:spPr>
        <p:style>
          <a:lnRef idx="0"/>
          <a:fillRef idx="0"/>
          <a:effectRef idx="0"/>
          <a:fontRef idx="minor"/>
        </p:style>
        <p:txBody>
          <a:bodyPr lIns="0" rIns="0" tIns="0" bIns="0" anchor="t">
            <a:normAutofit/>
          </a:bodyPr>
          <a:p>
            <a:pPr marL="432000" indent="-3207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2 types de périodes prises en compte pour la retraite</a:t>
            </a:r>
            <a:br>
              <a:rPr sz="1800"/>
            </a:br>
            <a:r>
              <a:rPr b="0" lang="fr-FR" sz="3200" spc="-1" strike="noStrike">
                <a:solidFill>
                  <a:srgbClr val="000000"/>
                </a:solidFill>
                <a:latin typeface="Arial"/>
                <a:ea typeface="DejaVu Sans"/>
              </a:rPr>
              <a:t>➢ Périodes cotisées : salaires, prestations familiales (AVPF).</a:t>
            </a:r>
            <a:br>
              <a:rPr sz="1800"/>
            </a:br>
            <a:r>
              <a:rPr b="0" lang="fr-FR" sz="3200" spc="-1" strike="noStrike">
                <a:solidFill>
                  <a:srgbClr val="000000"/>
                </a:solidFill>
                <a:latin typeface="Arial"/>
                <a:ea typeface="DejaVu Sans"/>
              </a:rPr>
              <a:t>➢ Périodes assimilées : maladie, maternité, accident de travail, maladie professionnelle, chômage, invalidité,</a:t>
            </a:r>
            <a:br>
              <a:rPr sz="1800"/>
            </a:br>
            <a:r>
              <a:rPr b="0" lang="fr-FR" sz="3200" spc="-1" strike="noStrike">
                <a:solidFill>
                  <a:srgbClr val="000000"/>
                </a:solidFill>
                <a:latin typeface="Arial"/>
                <a:ea typeface="DejaVu Sans"/>
              </a:rPr>
              <a:t>service militaire, etc.</a:t>
            </a:r>
            <a:endParaRPr b="0" lang="fr-FR" sz="3200" spc="-1" strike="noStrike">
              <a:latin typeface="Arial"/>
            </a:endParaRPr>
          </a:p>
        </p:txBody>
      </p:sp>
      <p:pic>
        <p:nvPicPr>
          <p:cNvPr id="412" name="Image 414" descr=""/>
          <p:cNvPicPr/>
          <p:nvPr/>
        </p:nvPicPr>
        <p:blipFill>
          <a:blip r:embed="rId1"/>
          <a:stretch/>
        </p:blipFill>
        <p:spPr>
          <a:xfrm>
            <a:off x="8424000" y="201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3"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La réforme Macron</a:t>
            </a:r>
            <a:br>
              <a:rPr sz="1800"/>
            </a:br>
            <a:r>
              <a:rPr b="0" lang="fr-FR" sz="2800" spc="-1" strike="noStrike">
                <a:solidFill>
                  <a:srgbClr val="000000"/>
                </a:solidFill>
                <a:latin typeface="Arial"/>
                <a:ea typeface="DejaVu Sans"/>
              </a:rPr>
              <a:t>Grandes lignes (1/2)</a:t>
            </a:r>
            <a:endParaRPr b="0" lang="fr-FR" sz="2800" spc="-1" strike="noStrike">
              <a:latin typeface="Arial"/>
            </a:endParaRPr>
          </a:p>
        </p:txBody>
      </p:sp>
      <p:sp>
        <p:nvSpPr>
          <p:cNvPr id="414"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57000"/>
          </a:bodyPr>
          <a:p>
            <a:pPr marL="432000" indent="-320760">
              <a:lnSpc>
                <a:spcPct val="100000"/>
              </a:lnSpc>
              <a:spcBef>
                <a:spcPts val="1417"/>
              </a:spcBef>
              <a:buClr>
                <a:srgbClr val="000000"/>
              </a:buClr>
              <a:buSzPct val="45000"/>
              <a:buFont typeface="Wingdings" charset="2"/>
              <a:buChar char=""/>
            </a:pPr>
            <a:r>
              <a:rPr b="1" lang="fr-FR" sz="3200" spc="-1" strike="noStrike">
                <a:solidFill>
                  <a:srgbClr val="000000"/>
                </a:solidFill>
                <a:latin typeface="Arial"/>
                <a:ea typeface="DejaVu Sans"/>
              </a:rPr>
              <a:t>Calendrier</a:t>
            </a:r>
            <a:r>
              <a:rPr b="0" lang="fr-FR" sz="3200" spc="-1" strike="noStrike">
                <a:solidFill>
                  <a:srgbClr val="000000"/>
                </a:solidFill>
                <a:latin typeface="Arial"/>
                <a:ea typeface="DejaVu Sans"/>
              </a:rPr>
              <a:t> : entrerait en vigueur au 1</a:t>
            </a:r>
            <a:r>
              <a:rPr b="0" lang="fr-FR" sz="3308" spc="-1" strike="noStrike" baseline="33000">
                <a:solidFill>
                  <a:srgbClr val="000000"/>
                </a:solidFill>
                <a:latin typeface="Arial"/>
                <a:ea typeface="DejaVu Sans"/>
              </a:rPr>
              <a:t>er</a:t>
            </a:r>
            <a:r>
              <a:rPr b="0" lang="fr-FR" sz="3200" spc="-1" strike="noStrike">
                <a:solidFill>
                  <a:srgbClr val="000000"/>
                </a:solidFill>
                <a:latin typeface="Arial"/>
                <a:ea typeface="DejaVu Sans"/>
              </a:rPr>
              <a:t> septembre 2023</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1" lang="fr-FR" sz="3200" spc="-1" strike="noStrike">
                <a:solidFill>
                  <a:srgbClr val="000000"/>
                </a:solidFill>
                <a:latin typeface="Arial"/>
                <a:ea typeface="DejaVu Sans"/>
              </a:rPr>
              <a:t>Méthode</a:t>
            </a:r>
            <a:r>
              <a:rPr b="0" lang="fr-FR" sz="3200" spc="-1" strike="noStrike">
                <a:solidFill>
                  <a:srgbClr val="000000"/>
                </a:solidFill>
                <a:latin typeface="Arial"/>
                <a:ea typeface="DejaVu Sans"/>
              </a:rPr>
              <a:t> : une réforme paramétrique et passage dans une loi budgétaire (risque 49.3) : la loi de financement rectificative de la Sécurité sociale</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1" lang="fr-FR" sz="3200" spc="-1" strike="noStrike">
                <a:solidFill>
                  <a:srgbClr val="000000"/>
                </a:solidFill>
                <a:latin typeface="Arial"/>
                <a:ea typeface="DejaVu Sans"/>
              </a:rPr>
              <a:t>Mesures principales</a:t>
            </a:r>
            <a:r>
              <a:rPr b="0" lang="fr-FR" sz="3200" spc="-1" strike="noStrike">
                <a:solidFill>
                  <a:srgbClr val="000000"/>
                </a:solidFill>
                <a:latin typeface="Arial"/>
                <a:ea typeface="DejaVu Sans"/>
              </a:rPr>
              <a:t> :</a:t>
            </a:r>
            <a:br>
              <a:rPr sz="1800"/>
            </a:br>
            <a:r>
              <a:rPr b="0" lang="fr-FR" sz="3200" spc="-1" strike="noStrike">
                <a:solidFill>
                  <a:srgbClr val="000000"/>
                </a:solidFill>
                <a:latin typeface="Arial"/>
                <a:ea typeface="DejaVu Sans"/>
              </a:rPr>
              <a:t>Report de l’âge légal de départ de 62 ans à 64 ans.</a:t>
            </a:r>
            <a:br>
              <a:rPr sz="1800"/>
            </a:br>
            <a:r>
              <a:rPr b="0" lang="fr-FR" sz="3200" spc="-1" strike="noStrike">
                <a:solidFill>
                  <a:srgbClr val="000000"/>
                </a:solidFill>
                <a:latin typeface="Arial"/>
                <a:ea typeface="DejaVu Sans"/>
              </a:rPr>
              <a:t>Accélération réforme Touraine 2014 avec une durée de cotisation portée à 43 annuités dès 2027 (et non 2035)</a:t>
            </a:r>
            <a:endParaRPr b="0" lang="fr-FR" sz="3200" spc="-1" strike="noStrike">
              <a:latin typeface="Arial"/>
            </a:endParaRPr>
          </a:p>
          <a:p>
            <a:pPr marL="432000" indent="-320760">
              <a:lnSpc>
                <a:spcPct val="100000"/>
              </a:lnSpc>
              <a:spcBef>
                <a:spcPts val="1417"/>
              </a:spcBef>
              <a:buClr>
                <a:srgbClr val="000000"/>
              </a:buClr>
              <a:buSzPct val="45000"/>
              <a:buFont typeface="Wingdings" charset="2"/>
              <a:buChar char=""/>
            </a:pPr>
            <a:r>
              <a:rPr b="1" lang="fr-FR" sz="3200" spc="-1" strike="noStrike">
                <a:solidFill>
                  <a:srgbClr val="000000"/>
                </a:solidFill>
                <a:latin typeface="Arial"/>
                <a:ea typeface="DejaVu Sans"/>
              </a:rPr>
              <a:t>Mesures d’accompagnement :</a:t>
            </a:r>
            <a:br>
              <a:rPr sz="1800"/>
            </a:br>
            <a:r>
              <a:rPr b="0" lang="fr-FR" sz="3200" spc="-1" strike="noStrike">
                <a:solidFill>
                  <a:srgbClr val="000000"/>
                </a:solidFill>
                <a:latin typeface="Arial"/>
                <a:ea typeface="DejaVu Sans"/>
              </a:rPr>
              <a:t>➢ Départs anticipés</a:t>
            </a:r>
            <a:br>
              <a:rPr sz="1800"/>
            </a:br>
            <a:r>
              <a:rPr b="0" lang="fr-FR" sz="3200" spc="-1" strike="noStrike">
                <a:solidFill>
                  <a:srgbClr val="000000"/>
                </a:solidFill>
                <a:latin typeface="Arial"/>
                <a:ea typeface="DejaVu Sans"/>
              </a:rPr>
              <a:t>➢ Suppression des régimes spéciaux.</a:t>
            </a:r>
            <a:br>
              <a:rPr sz="1800"/>
            </a:br>
            <a:r>
              <a:rPr b="0" lang="fr-FR" sz="3200" spc="-1" strike="noStrike">
                <a:solidFill>
                  <a:srgbClr val="000000"/>
                </a:solidFill>
                <a:latin typeface="Arial"/>
                <a:ea typeface="DejaVu Sans"/>
              </a:rPr>
              <a:t>➢ Révision des « Eléments de solidarité »</a:t>
            </a:r>
            <a:br>
              <a:rPr sz="1800"/>
            </a:br>
            <a:r>
              <a:rPr b="0" lang="fr-FR" sz="3200" spc="-1" strike="noStrike">
                <a:solidFill>
                  <a:srgbClr val="000000"/>
                </a:solidFill>
                <a:latin typeface="Arial"/>
                <a:ea typeface="DejaVu Sans"/>
              </a:rPr>
              <a:t>➢ 1200 € de pension minimum pour une carrière complète au niveau du SMIC.</a:t>
            </a:r>
            <a:endParaRPr b="0" lang="fr-FR" sz="3200" spc="-1" strike="noStrike">
              <a:latin typeface="Arial"/>
            </a:endParaRPr>
          </a:p>
        </p:txBody>
      </p:sp>
      <p:pic>
        <p:nvPicPr>
          <p:cNvPr id="415" name="Image 417" descr=""/>
          <p:cNvPicPr/>
          <p:nvPr/>
        </p:nvPicPr>
        <p:blipFill>
          <a:blip r:embed="rId1"/>
          <a:stretch/>
        </p:blipFill>
        <p:spPr>
          <a:xfrm>
            <a:off x="8489160" y="129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39" dur="indefinite" restart="never" nodeType="tmRoot">
          <p:childTnLst>
            <p:seq>
              <p:cTn id="240" dur="indefinite" nodeType="mainSeq">
                <p:childTnLst>
                  <p:par>
                    <p:cTn id="241" fill="hold">
                      <p:stCondLst>
                        <p:cond delay="indefinite"/>
                      </p:stCondLst>
                      <p:childTnLst>
                        <p:par>
                          <p:cTn id="242" fill="hold">
                            <p:stCondLst>
                              <p:cond delay="0"/>
                            </p:stCondLst>
                            <p:childTnLst>
                              <p:par>
                                <p:cTn id="243" nodeType="clickEffect" fill="hold" presetClass="entr" presetID="1">
                                  <p:stCondLst>
                                    <p:cond delay="0"/>
                                  </p:stCondLst>
                                  <p:childTnLst>
                                    <p:set>
                                      <p:cBhvr>
                                        <p:cTn id="244" dur="1" fill="hold">
                                          <p:stCondLst>
                                            <p:cond delay="0"/>
                                          </p:stCondLst>
                                        </p:cTn>
                                        <p:tgtEl>
                                          <p:spTgt spid="414">
                                            <p:txEl>
                                              <p:pRg st="2" end="2"/>
                                            </p:txEl>
                                          </p:spTgt>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nodeType="clickEffect" fill="hold" presetClass="entr" presetID="1">
                                  <p:stCondLst>
                                    <p:cond delay="0"/>
                                  </p:stCondLst>
                                  <p:childTnLst>
                                    <p:set>
                                      <p:cBhvr>
                                        <p:cTn id="248" dur="1" fill="hold">
                                          <p:stCondLst>
                                            <p:cond delay="0"/>
                                          </p:stCondLst>
                                        </p:cTn>
                                        <p:tgtEl>
                                          <p:spTgt spid="41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6"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La réforme Macron</a:t>
            </a:r>
            <a:br>
              <a:rPr sz="1800"/>
            </a:br>
            <a:r>
              <a:rPr b="0" lang="fr-FR" sz="2800" spc="-1" strike="noStrike">
                <a:solidFill>
                  <a:srgbClr val="000000"/>
                </a:solidFill>
                <a:latin typeface="Arial"/>
                <a:ea typeface="DejaVu Sans"/>
              </a:rPr>
              <a:t>Grandes lignes (2/2)</a:t>
            </a:r>
            <a:endParaRPr b="0" lang="fr-FR" sz="2800" spc="-1" strike="noStrike">
              <a:latin typeface="Arial"/>
            </a:endParaRPr>
          </a:p>
        </p:txBody>
      </p:sp>
      <p:pic>
        <p:nvPicPr>
          <p:cNvPr id="417" name="Image 419" descr=""/>
          <p:cNvPicPr/>
          <p:nvPr/>
        </p:nvPicPr>
        <p:blipFill>
          <a:blip r:embed="rId1"/>
          <a:stretch/>
        </p:blipFill>
        <p:spPr>
          <a:xfrm>
            <a:off x="4655520" y="2088000"/>
            <a:ext cx="4052880" cy="3380400"/>
          </a:xfrm>
          <a:prstGeom prst="rect">
            <a:avLst/>
          </a:prstGeom>
          <a:ln w="0">
            <a:noFill/>
          </a:ln>
        </p:spPr>
      </p:pic>
      <p:pic>
        <p:nvPicPr>
          <p:cNvPr id="418" name="Image 420" descr=""/>
          <p:cNvPicPr/>
          <p:nvPr/>
        </p:nvPicPr>
        <p:blipFill>
          <a:blip r:embed="rId2"/>
          <a:stretch/>
        </p:blipFill>
        <p:spPr>
          <a:xfrm>
            <a:off x="360000" y="1768320"/>
            <a:ext cx="4241520" cy="3844080"/>
          </a:xfrm>
          <a:prstGeom prst="rect">
            <a:avLst/>
          </a:prstGeom>
          <a:ln w="0">
            <a:noFill/>
          </a:ln>
        </p:spPr>
      </p:pic>
      <p:pic>
        <p:nvPicPr>
          <p:cNvPr id="419" name="Image 421" descr=""/>
          <p:cNvPicPr/>
          <p:nvPr/>
        </p:nvPicPr>
        <p:blipFill>
          <a:blip r:embed="rId3"/>
          <a:stretch/>
        </p:blipFill>
        <p:spPr>
          <a:xfrm>
            <a:off x="8496000" y="129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49" dur="indefinite" restart="never" nodeType="tmRoot">
          <p:childTnLst>
            <p:seq>
              <p:cTn id="250" dur="indefinite" nodeType="mainSeq">
                <p:childTnLst>
                  <p:par>
                    <p:cTn id="251" fill="hold">
                      <p:stCondLst>
                        <p:cond delay="indefinite"/>
                      </p:stCondLst>
                      <p:childTnLst>
                        <p:par>
                          <p:cTn id="252" fill="hold">
                            <p:stCondLst>
                              <p:cond delay="0"/>
                            </p:stCondLst>
                            <p:childTnLst>
                              <p:par>
                                <p:cTn id="253" nodeType="clickEffect" fill="hold" presetClass="entr" presetID="1">
                                  <p:stCondLst>
                                    <p:cond delay="0"/>
                                  </p:stCondLst>
                                  <p:childTnLst>
                                    <p:set>
                                      <p:cBhvr>
                                        <p:cTn id="254"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Les fausses justifications de la réforme</a:t>
            </a:r>
            <a:endParaRPr b="0" lang="fr-FR" sz="2800" spc="-1" strike="noStrike">
              <a:latin typeface="Arial"/>
            </a:endParaRPr>
          </a:p>
        </p:txBody>
      </p:sp>
      <p:sp>
        <p:nvSpPr>
          <p:cNvPr id="421"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51000"/>
          </a:bodyPr>
          <a:p>
            <a:pPr>
              <a:lnSpc>
                <a:spcPct val="100000"/>
              </a:lnSpc>
              <a:buNone/>
            </a:pPr>
            <a:r>
              <a:rPr b="0" lang="fr-FR" sz="3600" spc="-1" strike="noStrike">
                <a:solidFill>
                  <a:srgbClr val="000000"/>
                </a:solidFill>
                <a:latin typeface="Times New Roman"/>
                <a:ea typeface="DejaVu Sans"/>
              </a:rPr>
              <a:t>L’urgence financière est le premier argument choc d’Emmanuel Macron pour imposer sa réforme des retraites. Pour sauver le système par répartition, déséquilibré financièrement, il faudrait porter l’âge légal de la retraite à 64 ans avec allongement accéléré de la durée de cotisation (Réforme Touraine).</a:t>
            </a:r>
            <a:endParaRPr b="0" lang="fr-FR" sz="3600" spc="-1" strike="noStrike">
              <a:latin typeface="Arial"/>
            </a:endParaRPr>
          </a:p>
          <a:p>
            <a:pPr>
              <a:lnSpc>
                <a:spcPct val="100000"/>
              </a:lnSpc>
              <a:buNone/>
            </a:pPr>
            <a:r>
              <a:rPr b="0" lang="fr-FR" sz="3600" spc="-1" strike="noStrike">
                <a:solidFill>
                  <a:srgbClr val="000000"/>
                </a:solidFill>
                <a:latin typeface="Times New Roman"/>
                <a:ea typeface="DejaVu Sans"/>
              </a:rPr>
              <a:t>Cet argument est contredit par le rapport 2022 du COR:</a:t>
            </a:r>
            <a:endParaRPr b="0" lang="fr-FR" sz="3600" spc="-1" strike="noStrike">
              <a:latin typeface="Arial"/>
            </a:endParaRPr>
          </a:p>
          <a:p>
            <a:pPr>
              <a:lnSpc>
                <a:spcPct val="100000"/>
              </a:lnSpc>
              <a:buNone/>
            </a:pPr>
            <a:r>
              <a:rPr b="0" lang="fr-FR" sz="3600" spc="-1" strike="noStrike">
                <a:solidFill>
                  <a:srgbClr val="000000"/>
                </a:solidFill>
                <a:latin typeface="Times New Roman"/>
                <a:ea typeface="DejaVu Sans"/>
              </a:rPr>
              <a:t>non seulement, la part des dépenses de retraite dans le PIB serait stable ou en diminution jusqu’en 2070 mais le solde du système de retraite accuserait un déficit minime d’ici 2032 (0,5 à 0,8 point de PIB). D’autant que les réserves totales du système de retraite sont à même de couvrir ces besoins conjoncturels de financement : elles s’élèvent à 8,3 % du PIB. Donc, pas d’urgence financière !</a:t>
            </a:r>
            <a:endParaRPr b="0" lang="fr-FR" sz="3600" spc="-1" strike="noStrike">
              <a:latin typeface="Arial"/>
            </a:endParaRPr>
          </a:p>
          <a:p>
            <a:pPr>
              <a:lnSpc>
                <a:spcPct val="100000"/>
              </a:lnSpc>
              <a:buNone/>
            </a:pPr>
            <a:r>
              <a:rPr b="0" lang="fr-FR" sz="3600" spc="-1" strike="noStrike">
                <a:solidFill>
                  <a:srgbClr val="000000"/>
                </a:solidFill>
                <a:latin typeface="Times New Roman"/>
                <a:ea typeface="DejaVu Sans"/>
              </a:rPr>
              <a:t>Le gouvernement estime qu’il faut stabiliser la part des pensions dans le PIB à 14 % pour les cinquante années prochaines. Or, pendant ce temps, la proportion de retraités dans la population passera de 18,5 % aujourd’hui à 27,5 % en 2070 selon un scénario central de croissance démographique.</a:t>
            </a:r>
            <a:endParaRPr b="0" lang="fr-FR" sz="3600" spc="-1" strike="noStrike">
              <a:latin typeface="Arial"/>
            </a:endParaRPr>
          </a:p>
          <a:p>
            <a:pPr>
              <a:lnSpc>
                <a:spcPct val="100000"/>
              </a:lnSpc>
              <a:buNone/>
            </a:pPr>
            <a:endParaRPr b="0" lang="fr-FR" sz="3600" spc="-1" strike="noStrike">
              <a:latin typeface="Arial"/>
            </a:endParaRPr>
          </a:p>
        </p:txBody>
      </p:sp>
      <p:pic>
        <p:nvPicPr>
          <p:cNvPr id="422" name="Image 424" descr=""/>
          <p:cNvPicPr/>
          <p:nvPr/>
        </p:nvPicPr>
        <p:blipFill>
          <a:blip r:embed="rId1"/>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Les fausses justifications de la réforme (suite)</a:t>
            </a:r>
            <a:endParaRPr b="0" lang="fr-FR" sz="2800" spc="-1" strike="noStrike">
              <a:latin typeface="Arial"/>
            </a:endParaRPr>
          </a:p>
        </p:txBody>
      </p:sp>
      <p:sp>
        <p:nvSpPr>
          <p:cNvPr id="424"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34000"/>
          </a:bodyPr>
          <a:p>
            <a:pPr>
              <a:lnSpc>
                <a:spcPct val="100000"/>
              </a:lnSpc>
              <a:buNone/>
            </a:pPr>
            <a:r>
              <a:rPr b="0" lang="fr-FR" sz="4400" spc="-1" strike="noStrike">
                <a:solidFill>
                  <a:srgbClr val="000000"/>
                </a:solidFill>
                <a:latin typeface="Arial"/>
                <a:ea typeface="DejaVu Sans"/>
              </a:rPr>
              <a:t>Au niveau individuel, la pension moyenne brute relative au revenu d’activité brut moyen passerait de 50,3 % en 2021 à 39,4 % en 2070 selon le scénario de gain annuel de productivité de 0,7 % et à 32,6 % avec le scénario à 1,6 %.</a:t>
            </a:r>
            <a:endParaRPr b="0" lang="fr-FR" sz="4400" spc="-1" strike="noStrike">
              <a:latin typeface="Arial"/>
            </a:endParaRPr>
          </a:p>
          <a:p>
            <a:pPr>
              <a:lnSpc>
                <a:spcPct val="100000"/>
              </a:lnSpc>
              <a:buNone/>
            </a:pPr>
            <a:endParaRPr b="0" lang="fr-FR" sz="4400" spc="-1" strike="noStrike">
              <a:latin typeface="Arial"/>
            </a:endParaRPr>
          </a:p>
          <a:p>
            <a:pPr>
              <a:lnSpc>
                <a:spcPct val="100000"/>
              </a:lnSpc>
              <a:buNone/>
            </a:pPr>
            <a:r>
              <a:rPr b="0" lang="fr-FR" sz="4400" spc="-1" strike="noStrike">
                <a:solidFill>
                  <a:srgbClr val="000000"/>
                </a:solidFill>
                <a:latin typeface="Arial"/>
                <a:ea typeface="DejaVu Sans"/>
              </a:rPr>
              <a:t>Ces fausses justifications masquent les enjeux politiques de la réforme : réduire les dépenses publiques pour rassurer la Commission européenne et développer les retraites complémentaires par capitalisation, pour les ménages qui le peuvent, en baissant fortement les pensions.</a:t>
            </a:r>
            <a:br>
              <a:rPr sz="1800"/>
            </a:br>
            <a:r>
              <a:rPr b="0" lang="fr-FR" sz="4400" spc="-1" strike="noStrike">
                <a:solidFill>
                  <a:srgbClr val="000000"/>
                </a:solidFill>
                <a:latin typeface="Arial"/>
                <a:ea typeface="DejaVu Sans"/>
              </a:rPr>
              <a:t>Il veut ainsi récupérer sur les retraites pour financer la suppression de la CVAE qui va couter </a:t>
            </a:r>
            <a:br>
              <a:rPr sz="1800"/>
            </a:br>
            <a:r>
              <a:rPr b="0" lang="fr-FR" sz="4400" spc="-1" strike="noStrike">
                <a:solidFill>
                  <a:srgbClr val="000000"/>
                </a:solidFill>
                <a:latin typeface="Arial"/>
                <a:ea typeface="DejaVu Sans"/>
              </a:rPr>
              <a:t>8 Mds € en 2023 / 2024.</a:t>
            </a:r>
            <a:endParaRPr b="0" lang="fr-FR" sz="4400" spc="-1" strike="noStrike">
              <a:latin typeface="Arial"/>
            </a:endParaRPr>
          </a:p>
          <a:p>
            <a:pPr>
              <a:lnSpc>
                <a:spcPct val="100000"/>
              </a:lnSpc>
              <a:buNone/>
            </a:pPr>
            <a:endParaRPr b="0" lang="fr-FR" sz="4400" spc="-1" strike="noStrike">
              <a:latin typeface="Arial"/>
            </a:endParaRPr>
          </a:p>
          <a:p>
            <a:pPr>
              <a:lnSpc>
                <a:spcPct val="100000"/>
              </a:lnSpc>
              <a:buNone/>
            </a:pPr>
            <a:r>
              <a:rPr b="0" lang="fr-FR" sz="4400" spc="-1" strike="noStrike">
                <a:solidFill>
                  <a:srgbClr val="000000"/>
                </a:solidFill>
                <a:latin typeface="Arial"/>
                <a:ea typeface="DejaVu Sans"/>
              </a:rPr>
              <a:t>Le gouvernement ignore la place des retraité⋅e⋅s dans la société et manifeste par là son mépris envers cette catégorie.</a:t>
            </a:r>
            <a:endParaRPr b="0" lang="fr-FR" sz="4400" spc="-1" strike="noStrike">
              <a:latin typeface="Arial"/>
            </a:endParaRPr>
          </a:p>
          <a:p>
            <a:pPr>
              <a:lnSpc>
                <a:spcPct val="100000"/>
              </a:lnSpc>
              <a:buNone/>
            </a:pPr>
            <a:r>
              <a:rPr b="0" lang="fr-FR" sz="4400" spc="-1" strike="noStrike">
                <a:solidFill>
                  <a:srgbClr val="000000"/>
                </a:solidFill>
                <a:latin typeface="Arial"/>
                <a:ea typeface="DejaVu Sans"/>
              </a:rPr>
              <a:t>Comment les associations humanitaires, culturelles et sportives,  les bibliothèques, fonctionneraient-elles sans les bénévoles retraité⋅e⋅s. Ces activités ne sont pas prises en compte dans le calcul du PIB comme la garde des petits-enfants par exemple!</a:t>
            </a:r>
            <a:endParaRPr b="0" lang="fr-FR" sz="4400" spc="-1" strike="noStrike">
              <a:latin typeface="Arial"/>
            </a:endParaRPr>
          </a:p>
          <a:p>
            <a:pPr>
              <a:lnSpc>
                <a:spcPct val="100000"/>
              </a:lnSpc>
              <a:buNone/>
            </a:pPr>
            <a:r>
              <a:rPr b="0" lang="fr-FR" sz="4400" spc="-1" strike="noStrike">
                <a:solidFill>
                  <a:srgbClr val="000000"/>
                </a:solidFill>
                <a:latin typeface="Arial"/>
                <a:ea typeface="DejaVu Sans"/>
              </a:rPr>
              <a:t>Ils et elles consomment aussi des biens matériels et culturels qui font tourner l'économie.</a:t>
            </a:r>
            <a:endParaRPr b="0" lang="fr-FR" sz="4400" spc="-1" strike="noStrike">
              <a:latin typeface="Arial"/>
            </a:endParaRPr>
          </a:p>
          <a:p>
            <a:pPr>
              <a:lnSpc>
                <a:spcPct val="100000"/>
              </a:lnSpc>
              <a:buNone/>
            </a:pPr>
            <a:endParaRPr b="0" lang="fr-FR" sz="4400" spc="-1" strike="noStrike">
              <a:latin typeface="Arial"/>
            </a:endParaRPr>
          </a:p>
        </p:txBody>
      </p:sp>
      <p:pic>
        <p:nvPicPr>
          <p:cNvPr id="425" name="Image 427" descr=""/>
          <p:cNvPicPr/>
          <p:nvPr/>
        </p:nvPicPr>
        <p:blipFill>
          <a:blip r:embed="rId1"/>
          <a:stretch/>
        </p:blipFill>
        <p:spPr>
          <a:xfrm>
            <a:off x="8489160" y="129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600" spc="-1" strike="noStrike">
                <a:solidFill>
                  <a:srgbClr val="000000"/>
                </a:solidFill>
                <a:latin typeface="Arial"/>
                <a:ea typeface="DejaVu Sans"/>
              </a:rPr>
              <a:t>Profondément injuste pour les « premiers de corvée »</a:t>
            </a:r>
            <a:endParaRPr b="0" lang="fr-FR" sz="2600" spc="-1" strike="noStrike">
              <a:latin typeface="Arial"/>
            </a:endParaRPr>
          </a:p>
        </p:txBody>
      </p:sp>
      <p:sp>
        <p:nvSpPr>
          <p:cNvPr id="427"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a:bodyPr>
          <a:p>
            <a:pPr marL="432000" indent="-321120">
              <a:lnSpc>
                <a:spcPct val="100000"/>
              </a:lnSpc>
              <a:spcBef>
                <a:spcPts val="1417"/>
              </a:spcBef>
              <a:buClr>
                <a:srgbClr val="000000"/>
              </a:buClr>
              <a:buSzPct val="45000"/>
              <a:buFont typeface="Wingdings" charset="2"/>
              <a:buChar char=""/>
            </a:pPr>
            <a:r>
              <a:rPr b="0" lang="fr-FR" sz="2600" spc="-1" strike="noStrike">
                <a:solidFill>
                  <a:srgbClr val="000000"/>
                </a:solidFill>
                <a:latin typeface="Arial"/>
                <a:ea typeface="DejaVu Sans"/>
              </a:rPr>
              <a:t>à 35 ans, l'écart d'espérance de vie entre un ouvrier et un cadre est de 7 ans et celui de l'espérance de vie en bonne santé est de 10 ans</a:t>
            </a:r>
            <a:endParaRPr b="0" lang="fr-FR" sz="26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2600" spc="-1" strike="noStrike">
                <a:solidFill>
                  <a:srgbClr val="000000"/>
                </a:solidFill>
                <a:latin typeface="Arial"/>
                <a:ea typeface="DejaVu Sans"/>
              </a:rPr>
              <a:t>L’espérance de vie des 5 % les plus pauvres est inférieure de 13 ans à celle des 5 % les plus aisés chez les hommes et de 8 ans chez les femmes</a:t>
            </a:r>
            <a:endParaRPr b="0" lang="fr-FR" sz="26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2600" spc="-1" strike="noStrike">
                <a:solidFill>
                  <a:srgbClr val="000000"/>
                </a:solidFill>
                <a:latin typeface="Arial"/>
                <a:ea typeface="DejaVu Sans"/>
              </a:rPr>
              <a:t>A 65 ans, 23 % des plus pauvres sont déjà morts (hommes : 30%) contre seulement 5 % des plus riches</a:t>
            </a:r>
            <a:endParaRPr b="0" lang="fr-FR" sz="2600" spc="-1" strike="noStrike">
              <a:latin typeface="Arial"/>
            </a:endParaRPr>
          </a:p>
        </p:txBody>
      </p:sp>
      <p:pic>
        <p:nvPicPr>
          <p:cNvPr id="428" name="Image 430" descr=""/>
          <p:cNvPicPr/>
          <p:nvPr/>
        </p:nvPicPr>
        <p:blipFill>
          <a:blip r:embed="rId1"/>
          <a:srcRect l="0" t="8397" r="0" b="0"/>
          <a:stretch/>
        </p:blipFill>
        <p:spPr>
          <a:xfrm>
            <a:off x="1512000" y="216000"/>
            <a:ext cx="5999040" cy="6280200"/>
          </a:xfrm>
          <a:prstGeom prst="rect">
            <a:avLst/>
          </a:prstGeom>
          <a:ln w="0">
            <a:noFill/>
          </a:ln>
        </p:spPr>
      </p:pic>
      <p:pic>
        <p:nvPicPr>
          <p:cNvPr id="429" name="Image 431" descr=""/>
          <p:cNvPicPr/>
          <p:nvPr/>
        </p:nvPicPr>
        <p:blipFill>
          <a:blip r:embed="rId2"/>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55" dur="indefinite" restart="never" nodeType="tmRoot">
          <p:childTnLst>
            <p:seq>
              <p:cTn id="256" dur="indefinite" nodeType="mainSeq">
                <p:childTnLst>
                  <p:par>
                    <p:cTn id="257" fill="hold">
                      <p:stCondLst>
                        <p:cond delay="indefinite"/>
                      </p:stCondLst>
                      <p:childTnLst>
                        <p:par>
                          <p:cTn id="258" fill="hold">
                            <p:stCondLst>
                              <p:cond delay="0"/>
                            </p:stCondLst>
                            <p:childTnLst>
                              <p:par>
                                <p:cTn id="259" nodeType="clickEffect" fill="hold" presetClass="entr" presetID="1">
                                  <p:stCondLst>
                                    <p:cond delay="0"/>
                                  </p:stCondLst>
                                  <p:childTnLst>
                                    <p:set>
                                      <p:cBhvr>
                                        <p:cTn id="260" dur="1" fill="hold">
                                          <p:stCondLst>
                                            <p:cond delay="0"/>
                                          </p:stCondLst>
                                        </p:cTn>
                                        <p:tgtEl>
                                          <p:spTgt spid="427">
                                            <p:txEl>
                                              <p:pRg st="0" end="0"/>
                                            </p:txEl>
                                          </p:spTgt>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nodeType="clickEffect" fill="hold" presetClass="entr" presetID="1">
                                  <p:stCondLst>
                                    <p:cond delay="0"/>
                                  </p:stCondLst>
                                  <p:childTnLst>
                                    <p:set>
                                      <p:cBhvr>
                                        <p:cTn id="264" dur="1" fill="hold">
                                          <p:stCondLst>
                                            <p:cond delay="0"/>
                                          </p:stCondLst>
                                        </p:cTn>
                                        <p:tgtEl>
                                          <p:spTgt spid="427">
                                            <p:txEl>
                                              <p:pRg st="1" end="1"/>
                                            </p:txEl>
                                          </p:spTgt>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nodeType="clickEffect" fill="hold" presetClass="entr" presetID="1">
                                  <p:stCondLst>
                                    <p:cond delay="0"/>
                                  </p:stCondLst>
                                  <p:childTnLst>
                                    <p:set>
                                      <p:cBhvr>
                                        <p:cTn id="268" dur="1" fill="hold">
                                          <p:stCondLst>
                                            <p:cond delay="0"/>
                                          </p:stCondLst>
                                        </p:cTn>
                                        <p:tgtEl>
                                          <p:spTgt spid="427">
                                            <p:txEl>
                                              <p:pRg st="2" end="2"/>
                                            </p:txEl>
                                          </p:spTgt>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nodeType="clickEffect" fill="hold" presetClass="entr" presetID="1">
                                  <p:stCondLst>
                                    <p:cond delay="0"/>
                                  </p:stCondLst>
                                  <p:childTnLst>
                                    <p:set>
                                      <p:cBhvr>
                                        <p:cTn id="272" dur="1" fill="hold">
                                          <p:stCondLst>
                                            <p:cond delay="0"/>
                                          </p:stCondLst>
                                        </p:cTn>
                                        <p:tgtEl>
                                          <p:spTgt spid="4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CustomShape 1"/>
          <p:cNvSpPr/>
          <p:nvPr/>
        </p:nvSpPr>
        <p:spPr>
          <a:xfrm>
            <a:off x="457200" y="273600"/>
            <a:ext cx="8226000" cy="11415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Noto Sans CJK SC"/>
              </a:rPr>
              <a:t>Réforme Macron</a:t>
            </a:r>
            <a:br>
              <a:rPr sz="1800"/>
            </a:br>
            <a:r>
              <a:rPr b="0" lang="fr-FR" sz="2600" spc="-1" strike="noStrike">
                <a:solidFill>
                  <a:srgbClr val="000000"/>
                </a:solidFill>
                <a:latin typeface="Arial"/>
                <a:ea typeface="Noto Sans CJK SC"/>
              </a:rPr>
              <a:t>Profondément injuste pour les femmes</a:t>
            </a:r>
            <a:endParaRPr b="0" lang="fr-FR" sz="2600" spc="-1" strike="noStrike">
              <a:latin typeface="Arial"/>
            </a:endParaRPr>
          </a:p>
        </p:txBody>
      </p:sp>
      <p:sp>
        <p:nvSpPr>
          <p:cNvPr id="431" name="CustomShape 2"/>
          <p:cNvSpPr/>
          <p:nvPr/>
        </p:nvSpPr>
        <p:spPr>
          <a:xfrm>
            <a:off x="457200" y="1604520"/>
            <a:ext cx="8226000" cy="3974040"/>
          </a:xfrm>
          <a:prstGeom prst="rect">
            <a:avLst/>
          </a:prstGeom>
          <a:noFill/>
          <a:ln w="0">
            <a:noFill/>
          </a:ln>
        </p:spPr>
        <p:style>
          <a:lnRef idx="0"/>
          <a:fillRef idx="0"/>
          <a:effectRef idx="0"/>
          <a:fontRef idx="minor"/>
        </p:style>
        <p:txBody>
          <a:bodyPr lIns="0" rIns="0" tIns="0" bIns="0" anchor="t">
            <a:normAutofit fontScale="92000"/>
          </a:bodyPr>
          <a:p>
            <a:pPr marL="432000" indent="-321480">
              <a:lnSpc>
                <a:spcPct val="100000"/>
              </a:lnSpc>
              <a:spcBef>
                <a:spcPts val="1417"/>
              </a:spcBef>
              <a:buClr>
                <a:srgbClr val="000000"/>
              </a:buClr>
              <a:buSzPct val="45000"/>
              <a:buFont typeface="Wingdings" charset="2"/>
              <a:buChar char=""/>
            </a:pPr>
            <a:r>
              <a:rPr b="0" lang="fr-FR" sz="2400" spc="-1" strike="noStrike">
                <a:solidFill>
                  <a:srgbClr val="000000"/>
                </a:solidFill>
                <a:latin typeface="Arial"/>
                <a:ea typeface="DejaVu Sans"/>
              </a:rPr>
              <a:t>A chaque fois que l’on repousse la durée de cotisation requise, on la rend toujours moins atteignable pour les femmes</a:t>
            </a:r>
            <a:endParaRPr b="0" lang="fr-FR" sz="2400" spc="-1" strike="noStrike">
              <a:latin typeface="Arial"/>
            </a:endParaRPr>
          </a:p>
          <a:p>
            <a:pPr marL="432000" indent="-321480">
              <a:lnSpc>
                <a:spcPct val="100000"/>
              </a:lnSpc>
              <a:spcBef>
                <a:spcPts val="1417"/>
              </a:spcBef>
              <a:buClr>
                <a:srgbClr val="000000"/>
              </a:buClr>
              <a:buSzPct val="45000"/>
              <a:buFont typeface="Wingdings" charset="2"/>
              <a:buChar char=""/>
            </a:pPr>
            <a:r>
              <a:rPr b="0" lang="fr-FR" sz="2400" spc="-1" strike="noStrike">
                <a:solidFill>
                  <a:srgbClr val="000000"/>
                </a:solidFill>
                <a:latin typeface="Arial"/>
                <a:ea typeface="DejaVu Sans"/>
              </a:rPr>
              <a:t>Les femmes rencontrent plus de freins et de difficultés à valider une carrière complète : la charge de famille, le temps partiel subi…</a:t>
            </a:r>
            <a:endParaRPr b="0" lang="fr-FR" sz="2400" spc="-1" strike="noStrike">
              <a:latin typeface="Arial"/>
            </a:endParaRPr>
          </a:p>
          <a:p>
            <a:pPr marL="432000" indent="-321480">
              <a:lnSpc>
                <a:spcPct val="100000"/>
              </a:lnSpc>
              <a:spcBef>
                <a:spcPts val="1417"/>
              </a:spcBef>
              <a:buClr>
                <a:srgbClr val="000000"/>
              </a:buClr>
              <a:buSzPct val="45000"/>
              <a:buFont typeface="Wingdings" charset="2"/>
              <a:buChar char=""/>
            </a:pPr>
            <a:r>
              <a:rPr b="0" lang="fr-FR" sz="2400" spc="-1" strike="noStrike">
                <a:solidFill>
                  <a:srgbClr val="000000"/>
                </a:solidFill>
                <a:latin typeface="Arial"/>
                <a:ea typeface="DejaVu Sans"/>
              </a:rPr>
              <a:t>Les femmes ont donc des carrières plus facilement fragmentées que les hommes</a:t>
            </a:r>
            <a:endParaRPr b="0" lang="fr-FR" sz="2400" spc="-1" strike="noStrike">
              <a:latin typeface="Arial"/>
            </a:endParaRPr>
          </a:p>
          <a:p>
            <a:pPr marL="432000" indent="-321480">
              <a:lnSpc>
                <a:spcPct val="100000"/>
              </a:lnSpc>
              <a:spcBef>
                <a:spcPts val="1417"/>
              </a:spcBef>
              <a:buClr>
                <a:srgbClr val="000000"/>
              </a:buClr>
              <a:buSzPct val="45000"/>
              <a:buFont typeface="Wingdings" charset="2"/>
              <a:buChar char=""/>
            </a:pPr>
            <a:r>
              <a:rPr b="0" lang="fr-FR" sz="2400" spc="-1" strike="noStrike">
                <a:solidFill>
                  <a:srgbClr val="000000"/>
                </a:solidFill>
                <a:latin typeface="Arial"/>
                <a:ea typeface="DejaVu Sans"/>
              </a:rPr>
              <a:t>Le recul aura pour conséquence de faire baisser les pensions des femmes. Les écarts de salaires H/F en moyenne de 22% se transformant en un écart de pension de près de 40%</a:t>
            </a:r>
            <a:endParaRPr b="0" lang="fr-FR" sz="2400" spc="-1" strike="noStrike">
              <a:latin typeface="Arial"/>
            </a:endParaRPr>
          </a:p>
        </p:txBody>
      </p:sp>
      <p:pic>
        <p:nvPicPr>
          <p:cNvPr id="432" name="Image 434" descr=""/>
          <p:cNvPicPr/>
          <p:nvPr/>
        </p:nvPicPr>
        <p:blipFill>
          <a:blip r:embed="rId1"/>
          <a:stretch/>
        </p:blipFill>
        <p:spPr>
          <a:xfrm>
            <a:off x="8489160" y="216000"/>
            <a:ext cx="509400" cy="588600"/>
          </a:xfrm>
          <a:prstGeom prst="rect">
            <a:avLst/>
          </a:prstGeom>
          <a:ln w="0">
            <a:noFill/>
          </a:ln>
        </p:spPr>
      </p:pic>
      <p:pic>
        <p:nvPicPr>
          <p:cNvPr id="433" name="Image 435" descr=""/>
          <p:cNvPicPr/>
          <p:nvPr/>
        </p:nvPicPr>
        <p:blipFill>
          <a:blip r:embed="rId2"/>
          <a:stretch/>
        </p:blipFill>
        <p:spPr>
          <a:xfrm>
            <a:off x="1155240" y="3267360"/>
            <a:ext cx="6475320" cy="3427200"/>
          </a:xfrm>
          <a:prstGeom prst="rect">
            <a:avLst/>
          </a:prstGeom>
          <a:ln w="0">
            <a:noFill/>
          </a:ln>
        </p:spPr>
      </p:pic>
    </p:spTree>
  </p:cSld>
  <mc:AlternateContent>
    <mc:Choice Requires="p14">
      <p:transition spd="slow" p14:dur="2000"/>
    </mc:Choice>
    <mc:Fallback>
      <p:transition spd="slow"/>
    </mc:Fallback>
  </mc:AlternateContent>
  <p:timing>
    <p:tnLst>
      <p:par>
        <p:cTn id="273" dur="indefinite" restart="never" nodeType="tmRoot">
          <p:childTnLst>
            <p:seq>
              <p:cTn id="274" dur="indefinite" nodeType="mainSeq">
                <p:childTnLst>
                  <p:par>
                    <p:cTn id="275" fill="hold">
                      <p:stCondLst>
                        <p:cond delay="indefinite"/>
                      </p:stCondLst>
                      <p:childTnLst>
                        <p:par>
                          <p:cTn id="276" fill="hold">
                            <p:stCondLst>
                              <p:cond delay="0"/>
                            </p:stCondLst>
                            <p:childTnLst>
                              <p:par>
                                <p:cTn id="277" nodeType="clickEffect" fill="hold" presetClass="entr" presetID="1">
                                  <p:stCondLst>
                                    <p:cond delay="0"/>
                                  </p:stCondLst>
                                  <p:childTnLst>
                                    <p:set>
                                      <p:cBhvr>
                                        <p:cTn id="278" dur="1" fill="hold">
                                          <p:stCondLst>
                                            <p:cond delay="0"/>
                                          </p:stCondLst>
                                        </p:cTn>
                                        <p:tgtEl>
                                          <p:spTgt spid="431">
                                            <p:txEl>
                                              <p:pRg st="0" end="0"/>
                                            </p:txEl>
                                          </p:spTgt>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nodeType="clickEffect" fill="hold" presetClass="entr" presetID="1">
                                  <p:stCondLst>
                                    <p:cond delay="0"/>
                                  </p:stCondLst>
                                  <p:childTnLst>
                                    <p:set>
                                      <p:cBhvr>
                                        <p:cTn id="282" dur="1" fill="hold">
                                          <p:stCondLst>
                                            <p:cond delay="0"/>
                                          </p:stCondLst>
                                        </p:cTn>
                                        <p:tgtEl>
                                          <p:spTgt spid="431">
                                            <p:txEl>
                                              <p:pRg st="1" end="1"/>
                                            </p:txEl>
                                          </p:spTgt>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nodeType="clickEffect" fill="hold" presetClass="entr" presetID="1">
                                  <p:stCondLst>
                                    <p:cond delay="0"/>
                                  </p:stCondLst>
                                  <p:childTnLst>
                                    <p:set>
                                      <p:cBhvr>
                                        <p:cTn id="286" dur="1" fill="hold">
                                          <p:stCondLst>
                                            <p:cond delay="0"/>
                                          </p:stCondLst>
                                        </p:cTn>
                                        <p:tgtEl>
                                          <p:spTgt spid="431">
                                            <p:txEl>
                                              <p:pRg st="2" end="2"/>
                                            </p:txEl>
                                          </p:spTgt>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nodeType="clickEffect" fill="hold" presetClass="entr" presetID="1">
                                  <p:stCondLst>
                                    <p:cond delay="0"/>
                                  </p:stCondLst>
                                  <p:childTnLst>
                                    <p:set>
                                      <p:cBhvr>
                                        <p:cTn id="290" dur="1" fill="hold">
                                          <p:stCondLst>
                                            <p:cond delay="0"/>
                                          </p:stCondLst>
                                        </p:cTn>
                                        <p:tgtEl>
                                          <p:spTgt spid="431">
                                            <p:txEl>
                                              <p:pRg st="3" end="3"/>
                                            </p:txEl>
                                          </p:spTgt>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nodeType="clickEffect" fill="hold" presetClass="entr" presetID="1">
                                  <p:stCondLst>
                                    <p:cond delay="0"/>
                                  </p:stCondLst>
                                  <p:childTnLst>
                                    <p:set>
                                      <p:cBhvr>
                                        <p:cTn id="294" dur="1" fill="hold">
                                          <p:stCondLst>
                                            <p:cond delay="0"/>
                                          </p:stCondLst>
                                        </p:cTn>
                                        <p:tgtEl>
                                          <p:spTgt spid="4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6"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Préambule</a:t>
            </a:r>
            <a:endParaRPr b="0" lang="fr-FR" sz="4400" spc="-1" strike="noStrike">
              <a:latin typeface="Arial"/>
            </a:endParaRPr>
          </a:p>
        </p:txBody>
      </p:sp>
      <p:sp>
        <p:nvSpPr>
          <p:cNvPr id="347"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rmAutofit fontScale="80000"/>
          </a:bodyPr>
          <a:p>
            <a:pPr marL="343080" indent="-339120">
              <a:lnSpc>
                <a:spcPct val="100000"/>
              </a:lnSpc>
              <a:spcBef>
                <a:spcPts val="641"/>
              </a:spcBef>
              <a:buNone/>
              <a:tabLst>
                <a:tab algn="l" pos="0"/>
              </a:tabLst>
            </a:pPr>
            <a:r>
              <a:rPr b="0" lang="fr-FR" sz="3200" spc="-1" strike="noStrike">
                <a:solidFill>
                  <a:srgbClr val="000000"/>
                </a:solidFill>
                <a:latin typeface="Calibri"/>
                <a:ea typeface="DejaVu Sans"/>
              </a:rPr>
              <a:t>Ambroise Croizat, un des acteurs majeurs de la mise en place du système de Sécurité sociale à partir de 1945 , disait à la Libération : « La retraite ne doit plus être l’antichambre de la mort mais une nouvelle étape de la vie ». </a:t>
            </a:r>
            <a:endParaRPr b="0" lang="fr-FR" sz="3200" spc="-1" strike="noStrike">
              <a:latin typeface="Arial"/>
            </a:endParaRPr>
          </a:p>
          <a:p>
            <a:pPr marL="343080" indent="-339120">
              <a:lnSpc>
                <a:spcPct val="100000"/>
              </a:lnSpc>
              <a:spcBef>
                <a:spcPts val="641"/>
              </a:spcBef>
              <a:buNone/>
              <a:tabLst>
                <a:tab algn="l" pos="0"/>
              </a:tabLst>
            </a:pPr>
            <a:r>
              <a:rPr b="0" lang="fr-FR" sz="3200" spc="-1" strike="noStrike">
                <a:solidFill>
                  <a:srgbClr val="000000"/>
                </a:solidFill>
                <a:latin typeface="Calibri"/>
                <a:ea typeface="DejaVu Sans"/>
              </a:rPr>
              <a:t>Or ce que nous propose E. Macron à travers sa nouvelle réforme des retraites, c’est de travailler toujours plus longtemps en repoussant l’âge légal de la retraite (à 64 ans avec allongement accéléré du nombre d’années de cotisations pour un taux plein)</a:t>
            </a:r>
            <a:endParaRPr b="0" lang="fr-FR" sz="3200" spc="-1" strike="noStrike">
              <a:latin typeface="Arial"/>
            </a:endParaRPr>
          </a:p>
          <a:p>
            <a:pPr marL="343080" indent="-339120">
              <a:lnSpc>
                <a:spcPct val="100000"/>
              </a:lnSpc>
              <a:spcBef>
                <a:spcPts val="641"/>
              </a:spcBef>
              <a:buNone/>
              <a:tabLst>
                <a:tab algn="l" pos="0"/>
              </a:tabLst>
            </a:pPr>
            <a:endParaRPr b="0" lang="fr-FR" sz="3200" spc="-1" strike="noStrike">
              <a:latin typeface="Arial"/>
            </a:endParaRPr>
          </a:p>
        </p:txBody>
      </p:sp>
      <p:pic>
        <p:nvPicPr>
          <p:cNvPr id="348" name="Image 350" descr=""/>
          <p:cNvPicPr/>
          <p:nvPr/>
        </p:nvPicPr>
        <p:blipFill>
          <a:blip r:embed="rId1"/>
          <a:stretch/>
        </p:blipFill>
        <p:spPr>
          <a:xfrm>
            <a:off x="8345160" y="216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4"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Profondément injuste pour les seniors</a:t>
            </a:r>
            <a:endParaRPr b="0" lang="fr-FR" sz="2800" spc="-1" strike="noStrike">
              <a:latin typeface="Arial"/>
            </a:endParaRPr>
          </a:p>
        </p:txBody>
      </p:sp>
      <p:sp>
        <p:nvSpPr>
          <p:cNvPr id="435"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64000"/>
          </a:bodyPr>
          <a:p>
            <a:pPr marL="432000" indent="-321120">
              <a:lnSpc>
                <a:spcPct val="100000"/>
              </a:lnSpc>
              <a:spcBef>
                <a:spcPts val="1417"/>
              </a:spcBef>
              <a:buClr>
                <a:srgbClr val="000000"/>
              </a:buClr>
              <a:buSzPct val="45000"/>
              <a:buFont typeface="Wingdings" charset="2"/>
              <a:buChar char=""/>
            </a:pPr>
            <a:r>
              <a:rPr b="1" lang="fr-FR" sz="3200" spc="-1" strike="noStrike">
                <a:solidFill>
                  <a:srgbClr val="000000"/>
                </a:solidFill>
                <a:latin typeface="Arial"/>
                <a:ea typeface="Noto Sans CJK SC"/>
              </a:rPr>
              <a:t>Pour les seniors, c’est la triple peine :</a:t>
            </a:r>
            <a:br>
              <a:rPr sz="1800"/>
            </a:br>
            <a:r>
              <a:rPr b="0" lang="fr-FR" sz="3200" spc="-1" strike="noStrike">
                <a:solidFill>
                  <a:srgbClr val="000000"/>
                </a:solidFill>
                <a:latin typeface="Arial"/>
                <a:ea typeface="Noto Sans CJK SC"/>
              </a:rPr>
              <a:t>2 ans de plus à trimer</a:t>
            </a:r>
            <a:br>
              <a:rPr sz="1800"/>
            </a:br>
            <a:r>
              <a:rPr b="0" lang="fr-FR" sz="3200" spc="-1" strike="noStrike">
                <a:solidFill>
                  <a:srgbClr val="000000"/>
                </a:solidFill>
                <a:latin typeface="Arial"/>
                <a:ea typeface="Noto Sans CJK SC"/>
              </a:rPr>
              <a:t>➢ les travailleurs seniors  seront plus nombreux sur le marché du travail. Selon Michaẽl Zemmour, le nombre de "NER: ni en emploi, ni en retraites" devrait s'accroître (environ 1,4 M actuellement)</a:t>
            </a:r>
            <a:br>
              <a:rPr sz="1800"/>
            </a:br>
            <a:r>
              <a:rPr b="0" lang="fr-FR" sz="3200" spc="-1" strike="noStrike">
                <a:solidFill>
                  <a:srgbClr val="000000"/>
                </a:solidFill>
                <a:latin typeface="Arial"/>
                <a:ea typeface="Noto Sans CJK SC"/>
              </a:rPr>
              <a:t>➢ Rien de sérieux n'est prévu par le gouvernement pour obliger les entreprises à favoriser l'emploi des seniors à part un vague index</a:t>
            </a:r>
            <a:br>
              <a:rPr sz="1800"/>
            </a:br>
            <a:r>
              <a:rPr b="0" lang="fr-FR" sz="3200" spc="-1" strike="noStrike">
                <a:solidFill>
                  <a:srgbClr val="000000"/>
                </a:solidFill>
                <a:latin typeface="Arial"/>
                <a:ea typeface="Noto Sans CJK SC"/>
              </a:rPr>
              <a:t>➢ Les personnes nées entre 1961 et 1966 vont prendre de plein fouet l'accélération du calendrier Touraine</a:t>
            </a:r>
            <a:endParaRPr b="0" lang="fr-FR" sz="32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Noto Sans CJK SC"/>
              </a:rPr>
              <a:t>Cet allongement de la durée d'activité va entraîner des dépenses supplémentaires en indemnités de chômage et en indemnisation des frais de santé et des accidents du travail. </a:t>
            </a:r>
            <a:endParaRPr b="0" lang="fr-FR" sz="3200" spc="-1" strike="noStrike">
              <a:latin typeface="Arial"/>
            </a:endParaRPr>
          </a:p>
        </p:txBody>
      </p:sp>
      <p:pic>
        <p:nvPicPr>
          <p:cNvPr id="436" name="Image 438" descr=""/>
          <p:cNvPicPr/>
          <p:nvPr/>
        </p:nvPicPr>
        <p:blipFill>
          <a:blip r:embed="rId1"/>
          <a:stretch/>
        </p:blipFill>
        <p:spPr>
          <a:xfrm>
            <a:off x="848916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95" dur="indefinite" restart="never" nodeType="tmRoot">
          <p:childTnLst>
            <p:seq>
              <p:cTn id="296" dur="indefinite" nodeType="mainSeq">
                <p:childTnLst>
                  <p:par>
                    <p:cTn id="297" fill="hold">
                      <p:stCondLst>
                        <p:cond delay="indefinite"/>
                      </p:stCondLst>
                      <p:childTnLst>
                        <p:par>
                          <p:cTn id="298" fill="hold">
                            <p:stCondLst>
                              <p:cond delay="0"/>
                            </p:stCondLst>
                            <p:childTnLst>
                              <p:par>
                                <p:cTn id="299" nodeType="clickEffect" fill="hold" presetClass="entr" presetID="1">
                                  <p:stCondLst>
                                    <p:cond delay="0"/>
                                  </p:stCondLst>
                                  <p:childTnLst>
                                    <p:set>
                                      <p:cBhvr>
                                        <p:cTn id="300" dur="1" fill="hold">
                                          <p:stCondLst>
                                            <p:cond delay="0"/>
                                          </p:stCondLst>
                                        </p:cTn>
                                        <p:tgtEl>
                                          <p:spTgt spid="435">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CustomShape 1"/>
          <p:cNvSpPr/>
          <p:nvPr/>
        </p:nvSpPr>
        <p:spPr>
          <a:xfrm>
            <a:off x="457200" y="273600"/>
            <a:ext cx="8227440" cy="11430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Les carrières longues</a:t>
            </a:r>
            <a:endParaRPr b="0" lang="fr-FR" sz="2800" spc="-1" strike="noStrike">
              <a:latin typeface="Arial"/>
            </a:endParaRPr>
          </a:p>
        </p:txBody>
      </p:sp>
      <p:sp>
        <p:nvSpPr>
          <p:cNvPr id="438" name="CustomShape 2"/>
          <p:cNvSpPr/>
          <p:nvPr/>
        </p:nvSpPr>
        <p:spPr>
          <a:xfrm>
            <a:off x="457200" y="1604520"/>
            <a:ext cx="8227440" cy="3975480"/>
          </a:xfrm>
          <a:prstGeom prst="rect">
            <a:avLst/>
          </a:prstGeom>
          <a:noFill/>
          <a:ln w="0">
            <a:noFill/>
          </a:ln>
        </p:spPr>
        <p:style>
          <a:lnRef idx="0"/>
          <a:fillRef idx="0"/>
          <a:effectRef idx="0"/>
          <a:fontRef idx="minor"/>
        </p:style>
        <p:txBody>
          <a:bodyPr lIns="0" rIns="0" tIns="0" bIns="0" anchor="t">
            <a:normAutofit fontScale="69000"/>
          </a:bodyPr>
          <a:p>
            <a:pPr marL="432000" indent="-3225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2003 :</a:t>
            </a:r>
            <a:br>
              <a:rPr sz="1800"/>
            </a:br>
            <a:r>
              <a:rPr b="0" lang="fr-FR" sz="3200" spc="-1" strike="noStrike">
                <a:solidFill>
                  <a:srgbClr val="000000"/>
                </a:solidFill>
                <a:latin typeface="Arial"/>
                <a:ea typeface="DejaVu Sans"/>
              </a:rPr>
              <a:t>si 5 trimestres cotisés avant 16 ans ou 20 ans </a:t>
            </a:r>
            <a:r>
              <a:rPr b="0" lang="fr-FR" sz="3200" spc="-1" strike="noStrike">
                <a:solidFill>
                  <a:srgbClr val="000000"/>
                </a:solidFill>
                <a:latin typeface="Arial"/>
                <a:ea typeface="Arial"/>
              </a:rPr>
              <a:t>►départ anticipé à 58 ans ou 60 ans</a:t>
            </a:r>
            <a:endParaRPr b="0" lang="fr-FR" sz="3200" spc="-1" strike="noStrike">
              <a:latin typeface="Arial"/>
            </a:endParaRPr>
          </a:p>
          <a:p>
            <a:pPr marL="432000" indent="-3225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Arial"/>
              </a:rPr>
              <a:t>2023 (sous réserve) :</a:t>
            </a:r>
            <a:br>
              <a:rPr sz="1800"/>
            </a:br>
            <a:r>
              <a:rPr b="0" lang="fr-FR" sz="3200" spc="-1" strike="noStrike">
                <a:solidFill>
                  <a:srgbClr val="000000"/>
                </a:solidFill>
                <a:latin typeface="Arial"/>
                <a:ea typeface="Arial"/>
              </a:rPr>
              <a:t>&lt; 16 ans : départ à 58 ans</a:t>
            </a:r>
            <a:br>
              <a:rPr sz="1800"/>
            </a:br>
            <a:r>
              <a:rPr b="0" lang="fr-FR" sz="3200" spc="-1" strike="noStrike">
                <a:solidFill>
                  <a:srgbClr val="000000"/>
                </a:solidFill>
                <a:latin typeface="Arial"/>
                <a:ea typeface="Arial"/>
              </a:rPr>
              <a:t>&lt; 18 ans : départ à 60 ans</a:t>
            </a:r>
            <a:br>
              <a:rPr sz="1800"/>
            </a:br>
            <a:r>
              <a:rPr b="0" lang="fr-FR" sz="3200" spc="-1" strike="noStrike">
                <a:solidFill>
                  <a:srgbClr val="000000"/>
                </a:solidFill>
                <a:latin typeface="Arial"/>
                <a:ea typeface="Arial"/>
              </a:rPr>
              <a:t>&lt; 20 ans : départ à 62 ans</a:t>
            </a:r>
            <a:endParaRPr b="0" lang="fr-FR" sz="3200" spc="-1" strike="noStrike">
              <a:latin typeface="Arial"/>
            </a:endParaRPr>
          </a:p>
          <a:p>
            <a:pPr marL="432000" indent="-32256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Arial"/>
              </a:rPr>
              <a:t>Conséquence : une personne qui aurait commencé à travailler à 18 ans pourrait être amenée à cotiser jusqu’à 62 ans (pas plus de 44 ans de travail selon le gouvernement !) </a:t>
            </a:r>
            <a:br>
              <a:rPr sz="1800"/>
            </a:br>
            <a:r>
              <a:rPr b="0" lang="fr-FR" sz="3200" spc="-1" strike="noStrike">
                <a:solidFill>
                  <a:srgbClr val="000000"/>
                </a:solidFill>
                <a:latin typeface="Arial"/>
                <a:ea typeface="Arial"/>
              </a:rPr>
              <a:t> </a:t>
            </a:r>
            <a:endParaRPr b="0" lang="fr-FR" sz="3200" spc="-1" strike="noStrike">
              <a:latin typeface="Arial"/>
            </a:endParaRPr>
          </a:p>
        </p:txBody>
      </p:sp>
      <p:pic>
        <p:nvPicPr>
          <p:cNvPr id="439" name="Image 441" descr=""/>
          <p:cNvPicPr/>
          <p:nvPr/>
        </p:nvPicPr>
        <p:blipFill>
          <a:blip r:embed="rId1"/>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0"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Pension à 1200 € minimum ?</a:t>
            </a:r>
            <a:endParaRPr b="0" lang="fr-FR" sz="2800" spc="-1" strike="noStrike">
              <a:latin typeface="Arial"/>
            </a:endParaRPr>
          </a:p>
        </p:txBody>
      </p:sp>
      <p:sp>
        <p:nvSpPr>
          <p:cNvPr id="441"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70000"/>
          </a:bodyPr>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Les 1200€ mini, seulement pour les </a:t>
            </a:r>
            <a:r>
              <a:rPr b="1" lang="fr-FR" sz="3200" spc="-1" strike="noStrike">
                <a:solidFill>
                  <a:srgbClr val="000000"/>
                </a:solidFill>
                <a:latin typeface="Arial"/>
                <a:ea typeface="DejaVu Sans"/>
              </a:rPr>
              <a:t>carrières complétes</a:t>
            </a:r>
            <a:r>
              <a:rPr b="0" lang="fr-FR" sz="3200" spc="-1" strike="noStrike">
                <a:solidFill>
                  <a:srgbClr val="000000"/>
                </a:solidFill>
                <a:latin typeface="Arial"/>
                <a:ea typeface="DejaVu Sans"/>
              </a:rPr>
              <a:t>.</a:t>
            </a:r>
            <a:br>
              <a:rPr sz="1800"/>
            </a:br>
            <a:r>
              <a:rPr b="0" lang="fr-FR" sz="3200" spc="-1" strike="noStrike">
                <a:solidFill>
                  <a:srgbClr val="000000"/>
                </a:solidFill>
                <a:latin typeface="Arial"/>
                <a:ea typeface="DejaVu Sans"/>
              </a:rPr>
              <a:t>La pension minimum annoncée à 85% du SMIC Net représenterait  1353€ x 0,85 = 1150€ au 1er janvier 2023 et environ 1200€ en sept 2023 (en anticipant une évolution du SMIC). A cela, il faut retirer les prélèvements obligatoires (CSG + CRDS + CASA) qui peuvent représenter jusqu’à 7,4%.</a:t>
            </a:r>
            <a:endParaRPr b="0" lang="fr-FR" sz="32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On  se retrouve alors au niveau du </a:t>
            </a:r>
            <a:r>
              <a:rPr b="1" lang="fr-FR" sz="3200" spc="-1" strike="noStrike">
                <a:solidFill>
                  <a:srgbClr val="000000"/>
                </a:solidFill>
                <a:latin typeface="Arial"/>
                <a:ea typeface="DejaVu Sans"/>
              </a:rPr>
              <a:t>seuil de pauvreté</a:t>
            </a:r>
            <a:r>
              <a:rPr b="0" lang="fr-FR" sz="3200" spc="-1" strike="noStrike">
                <a:solidFill>
                  <a:srgbClr val="000000"/>
                </a:solidFill>
                <a:latin typeface="Arial"/>
                <a:ea typeface="DejaVu Sans"/>
              </a:rPr>
              <a:t>: 1128€ (60% du niveau de vie médian).</a:t>
            </a:r>
            <a:endParaRPr b="0" lang="fr-FR" sz="32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L'extension de cette mesure aux retraité⋅e⋅s actuel⋅le⋅s n'est pas financée pour l'instant.</a:t>
            </a:r>
            <a:endParaRPr b="0" lang="fr-FR" sz="3200" spc="-1" strike="noStrike">
              <a:latin typeface="Arial"/>
            </a:endParaRPr>
          </a:p>
        </p:txBody>
      </p:sp>
      <p:pic>
        <p:nvPicPr>
          <p:cNvPr id="442" name="Image 444" descr=""/>
          <p:cNvPicPr/>
          <p:nvPr/>
        </p:nvPicPr>
        <p:blipFill>
          <a:blip r:embed="rId1"/>
          <a:stretch/>
        </p:blipFill>
        <p:spPr>
          <a:xfrm>
            <a:off x="849600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01" dur="indefinite" restart="never" nodeType="tmRoot">
          <p:childTnLst>
            <p:seq>
              <p:cTn id="302" dur="indefinite" nodeType="mainSeq">
                <p:childTnLst>
                  <p:par>
                    <p:cTn id="303" fill="hold">
                      <p:stCondLst>
                        <p:cond delay="indefinite"/>
                      </p:stCondLst>
                      <p:childTnLst>
                        <p:par>
                          <p:cTn id="304" fill="hold">
                            <p:stCondLst>
                              <p:cond delay="0"/>
                            </p:stCondLst>
                            <p:childTnLst>
                              <p:par>
                                <p:cTn id="305" nodeType="clickEffect" fill="hold" presetClass="entr" presetID="1">
                                  <p:stCondLst>
                                    <p:cond delay="0"/>
                                  </p:stCondLst>
                                  <p:childTnLst>
                                    <p:set>
                                      <p:cBhvr>
                                        <p:cTn id="306" dur="1" fill="hold">
                                          <p:stCondLst>
                                            <p:cond delay="0"/>
                                          </p:stCondLst>
                                        </p:cTn>
                                        <p:tgtEl>
                                          <p:spTgt spid="441">
                                            <p:txEl>
                                              <p:pRg st="1" end="1"/>
                                            </p:txEl>
                                          </p:spTgt>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nodeType="clickEffect" fill="hold" presetClass="entr" presetID="1">
                                  <p:stCondLst>
                                    <p:cond delay="0"/>
                                  </p:stCondLst>
                                  <p:childTnLst>
                                    <p:set>
                                      <p:cBhvr>
                                        <p:cTn id="310" dur="1" fill="hold">
                                          <p:stCondLst>
                                            <p:cond delay="0"/>
                                          </p:stCondLst>
                                        </p:cTn>
                                        <p:tgtEl>
                                          <p:spTgt spid="441">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3" name="CustomShape 1"/>
          <p:cNvSpPr/>
          <p:nvPr/>
        </p:nvSpPr>
        <p:spPr>
          <a:xfrm>
            <a:off x="457200" y="273600"/>
            <a:ext cx="8225640" cy="114120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La pénibilité ?</a:t>
            </a:r>
            <a:endParaRPr b="0" lang="fr-FR" sz="2800" spc="-1" strike="noStrike">
              <a:latin typeface="Arial"/>
            </a:endParaRPr>
          </a:p>
        </p:txBody>
      </p:sp>
      <p:sp>
        <p:nvSpPr>
          <p:cNvPr id="444" name="CustomShape 2"/>
          <p:cNvSpPr/>
          <p:nvPr/>
        </p:nvSpPr>
        <p:spPr>
          <a:xfrm>
            <a:off x="457200" y="1604520"/>
            <a:ext cx="8225640" cy="3973680"/>
          </a:xfrm>
          <a:prstGeom prst="rect">
            <a:avLst/>
          </a:prstGeom>
          <a:noFill/>
          <a:ln w="0">
            <a:noFill/>
          </a:ln>
        </p:spPr>
        <p:style>
          <a:lnRef idx="0"/>
          <a:fillRef idx="0"/>
          <a:effectRef idx="0"/>
          <a:fontRef idx="minor"/>
        </p:style>
        <p:txBody>
          <a:bodyPr lIns="0" rIns="0" tIns="0" bIns="0" anchor="t">
            <a:normAutofit fontScale="67000"/>
          </a:bodyPr>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S’agissant de la pénibilité, rappelons que la loi travail Macron de 2017 a exclu la prise en compte de 4 facteurs de pénibilité majeurs (manutentions manuelles de charges, postures pénibles, vibrations mécaniques et agents chimiques dangereux).</a:t>
            </a:r>
            <a:endParaRPr b="0" lang="fr-FR" sz="32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Les 2 premiers critères ne seraient ré-introduits dans le C2P (compte personnel de prévention) qu'après consultation médicale tandis que les 2 derniers en resteraient exclus.</a:t>
            </a:r>
            <a:endParaRPr b="0" lang="fr-FR" sz="32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3200" spc="-1" strike="noStrike">
                <a:solidFill>
                  <a:srgbClr val="000000"/>
                </a:solidFill>
                <a:latin typeface="Arial"/>
                <a:ea typeface="DejaVu Sans"/>
              </a:rPr>
              <a:t>13,5 M de salarié⋅e⋅s sont exposé⋅e⋅s à au moins 1 de ces critères mais les seuils d'exposition sont tellement élevés qu'à peine plus d' 1,5M ont un C2P  et que seulement 2000 à 3000 salarié⋅e⋅s peuvent  faire valoir leur droit à un départ anticipé.</a:t>
            </a:r>
            <a:endParaRPr b="0" lang="fr-FR" sz="3200" spc="-1" strike="noStrike">
              <a:latin typeface="Arial"/>
            </a:endParaRPr>
          </a:p>
        </p:txBody>
      </p:sp>
      <p:pic>
        <p:nvPicPr>
          <p:cNvPr id="445" name="Image 447" descr=""/>
          <p:cNvPicPr/>
          <p:nvPr/>
        </p:nvPicPr>
        <p:blipFill>
          <a:blip r:embed="rId1"/>
          <a:stretch/>
        </p:blipFill>
        <p:spPr>
          <a:xfrm>
            <a:off x="842400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11" dur="indefinite" restart="never" nodeType="tmRoot">
          <p:childTnLst>
            <p:seq>
              <p:cTn id="312" dur="indefinite" nodeType="mainSeq">
                <p:childTnLst>
                  <p:par>
                    <p:cTn id="313" fill="hold">
                      <p:stCondLst>
                        <p:cond delay="indefinite"/>
                      </p:stCondLst>
                      <p:childTnLst>
                        <p:par>
                          <p:cTn id="314" fill="hold">
                            <p:stCondLst>
                              <p:cond delay="0"/>
                            </p:stCondLst>
                            <p:childTnLst>
                              <p:par>
                                <p:cTn id="315" nodeType="clickEffect" fill="hold" presetClass="entr" presetID="1">
                                  <p:stCondLst>
                                    <p:cond delay="0"/>
                                  </p:stCondLst>
                                  <p:childTnLst>
                                    <p:set>
                                      <p:cBhvr>
                                        <p:cTn id="316" dur="1" fill="hold">
                                          <p:stCondLst>
                                            <p:cond delay="0"/>
                                          </p:stCondLst>
                                        </p:cTn>
                                        <p:tgtEl>
                                          <p:spTgt spid="444">
                                            <p:txEl>
                                              <p:pRg st="1" end="1"/>
                                            </p:txEl>
                                          </p:spTgt>
                                        </p:tgtEl>
                                        <p:attrNameLst>
                                          <p:attrName>style.visibility</p:attrName>
                                        </p:attrNameLst>
                                      </p:cBhvr>
                                      <p:to>
                                        <p:strVal val="visible"/>
                                      </p:to>
                                    </p:set>
                                  </p:childTnLst>
                                </p:cTn>
                              </p:par>
                            </p:childTnLst>
                          </p:cTn>
                        </p:par>
                      </p:childTnLst>
                    </p:cTn>
                  </p:par>
                  <p:par>
                    <p:cTn id="317" fill="hold">
                      <p:stCondLst>
                        <p:cond delay="indefinite"/>
                      </p:stCondLst>
                      <p:childTnLst>
                        <p:par>
                          <p:cTn id="318" fill="hold">
                            <p:stCondLst>
                              <p:cond delay="0"/>
                            </p:stCondLst>
                            <p:childTnLst>
                              <p:par>
                                <p:cTn id="319" nodeType="clickEffect" fill="hold" presetClass="entr" presetID="1">
                                  <p:stCondLst>
                                    <p:cond delay="0"/>
                                  </p:stCondLst>
                                  <p:childTnLst>
                                    <p:set>
                                      <p:cBhvr>
                                        <p:cTn id="320" dur="1" fill="hold">
                                          <p:stCondLst>
                                            <p:cond delay="0"/>
                                          </p:stCondLst>
                                        </p:cTn>
                                        <p:tgtEl>
                                          <p:spTgt spid="44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6" name="CustomShape 1"/>
          <p:cNvSpPr/>
          <p:nvPr/>
        </p:nvSpPr>
        <p:spPr>
          <a:xfrm>
            <a:off x="457200" y="273600"/>
            <a:ext cx="8226000" cy="11415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Réforme Macron</a:t>
            </a:r>
            <a:br>
              <a:rPr sz="1800"/>
            </a:br>
            <a:r>
              <a:rPr b="0" lang="fr-FR" sz="2800" spc="-1" strike="noStrike">
                <a:solidFill>
                  <a:srgbClr val="000000"/>
                </a:solidFill>
                <a:latin typeface="Arial"/>
                <a:ea typeface="DejaVu Sans"/>
              </a:rPr>
              <a:t>La mise à mort des régimes spéciaux.</a:t>
            </a:r>
            <a:endParaRPr b="0" lang="fr-FR" sz="2800" spc="-1" strike="noStrike">
              <a:latin typeface="Arial"/>
            </a:endParaRPr>
          </a:p>
        </p:txBody>
      </p:sp>
      <p:sp>
        <p:nvSpPr>
          <p:cNvPr id="447" name="CustomShape 2"/>
          <p:cNvSpPr/>
          <p:nvPr/>
        </p:nvSpPr>
        <p:spPr>
          <a:xfrm>
            <a:off x="457200" y="1604520"/>
            <a:ext cx="8226000" cy="4729320"/>
          </a:xfrm>
          <a:prstGeom prst="rect">
            <a:avLst/>
          </a:prstGeom>
          <a:noFill/>
          <a:ln w="0">
            <a:noFill/>
          </a:ln>
        </p:spPr>
        <p:style>
          <a:lnRef idx="0"/>
          <a:fillRef idx="0"/>
          <a:effectRef idx="0"/>
          <a:fontRef idx="minor"/>
        </p:style>
        <p:txBody>
          <a:bodyPr lIns="0" rIns="0" tIns="0" bIns="0" anchor="t">
            <a:normAutofit fontScale="30000"/>
          </a:bodyPr>
          <a:p>
            <a:pPr marL="432000" indent="-321480">
              <a:lnSpc>
                <a:spcPct val="100000"/>
              </a:lnSpc>
              <a:spcBef>
                <a:spcPts val="1417"/>
              </a:spcBef>
              <a:buClr>
                <a:srgbClr val="000000"/>
              </a:buClr>
              <a:buSzPct val="45000"/>
              <a:buFont typeface="Wingdings" charset="2"/>
              <a:buChar char=""/>
            </a:pPr>
            <a:r>
              <a:rPr b="0" lang="fr-FR" sz="5400" spc="-1" strike="noStrike">
                <a:solidFill>
                  <a:srgbClr val="000000"/>
                </a:solidFill>
                <a:latin typeface="Arial"/>
                <a:ea typeface="Noto Sans CJK SC"/>
              </a:rPr>
              <a:t>La suppression des régimes spéciaux de retraite est une mesure centrale dans le projet global de casse des services publics et professions, avec :</a:t>
            </a:r>
            <a:br>
              <a:rPr sz="1800"/>
            </a:br>
            <a:r>
              <a:rPr b="0" lang="fr-FR" sz="5400" spc="-1" strike="noStrike">
                <a:solidFill>
                  <a:srgbClr val="000000"/>
                </a:solidFill>
                <a:latin typeface="Arial"/>
                <a:ea typeface="Noto Sans CJK SC"/>
              </a:rPr>
              <a:t>➢ La suppression des statuts professionnels</a:t>
            </a:r>
            <a:br>
              <a:rPr sz="1800"/>
            </a:br>
            <a:r>
              <a:rPr b="0" lang="fr-FR" sz="5400" spc="-1" strike="noStrike">
                <a:solidFill>
                  <a:srgbClr val="000000"/>
                </a:solidFill>
                <a:latin typeface="Arial"/>
                <a:ea typeface="Noto Sans CJK SC"/>
              </a:rPr>
              <a:t>➢ La privatisation des entreprises publiques et des services publics</a:t>
            </a:r>
            <a:br>
              <a:rPr sz="1800"/>
            </a:br>
            <a:r>
              <a:rPr b="0" lang="fr-FR" sz="5400" spc="-1" strike="noStrike">
                <a:solidFill>
                  <a:srgbClr val="000000"/>
                </a:solidFill>
                <a:latin typeface="Arial"/>
                <a:ea typeface="Noto Sans CJK SC"/>
              </a:rPr>
              <a:t>➢ La disparation de secteurs d’activités qui ont rendus possible le développement économique (ex : les mines…)</a:t>
            </a:r>
            <a:endParaRPr b="0" lang="fr-FR" sz="5400" spc="-1" strike="noStrike">
              <a:latin typeface="Arial"/>
            </a:endParaRPr>
          </a:p>
          <a:p>
            <a:pPr marL="432000" indent="-321480">
              <a:lnSpc>
                <a:spcPct val="100000"/>
              </a:lnSpc>
              <a:spcBef>
                <a:spcPts val="1417"/>
              </a:spcBef>
              <a:buClr>
                <a:srgbClr val="000000"/>
              </a:buClr>
              <a:buSzPct val="45000"/>
              <a:buFont typeface="Wingdings" charset="2"/>
              <a:buChar char=""/>
            </a:pPr>
            <a:r>
              <a:rPr b="0" lang="fr-FR" sz="5400" spc="-1" strike="noStrike">
                <a:solidFill>
                  <a:srgbClr val="000000"/>
                </a:solidFill>
                <a:latin typeface="Arial"/>
                <a:ea typeface="Noto Sans CJK SC"/>
              </a:rPr>
              <a:t>Une suppression justifiée par des difficultés budgétaires largement contestables :</a:t>
            </a:r>
            <a:br>
              <a:rPr sz="1800"/>
            </a:br>
            <a:r>
              <a:rPr b="0" lang="fr-FR" sz="5400" spc="-1" strike="noStrike">
                <a:solidFill>
                  <a:srgbClr val="000000"/>
                </a:solidFill>
                <a:latin typeface="Arial"/>
                <a:ea typeface="Noto Sans CJK SC"/>
              </a:rPr>
              <a:t>➢ Les régimes spéciaux surcotisent et contribuent donc largement</a:t>
            </a:r>
            <a:br>
              <a:rPr sz="1800"/>
            </a:br>
            <a:r>
              <a:rPr b="0" lang="fr-FR" sz="5400" spc="-1" strike="noStrike">
                <a:solidFill>
                  <a:srgbClr val="000000"/>
                </a:solidFill>
                <a:latin typeface="Arial"/>
                <a:ea typeface="Noto Sans CJK SC"/>
              </a:rPr>
              <a:t>➢ Les embauches en dehors du statut détériorent le ratio cotisants/retraités et les ressources des régimes</a:t>
            </a:r>
            <a:endParaRPr b="0" lang="fr-FR" sz="5400" spc="-1" strike="noStrike">
              <a:latin typeface="Arial"/>
            </a:endParaRPr>
          </a:p>
          <a:p>
            <a:pPr marL="432000" indent="-321480">
              <a:lnSpc>
                <a:spcPct val="100000"/>
              </a:lnSpc>
              <a:spcBef>
                <a:spcPts val="1417"/>
              </a:spcBef>
              <a:buClr>
                <a:srgbClr val="000000"/>
              </a:buClr>
              <a:buSzPct val="45000"/>
              <a:buFont typeface="Wingdings" charset="2"/>
              <a:buChar char=""/>
            </a:pPr>
            <a:r>
              <a:rPr b="0" lang="fr-FR" sz="5400" spc="-1" strike="noStrike">
                <a:solidFill>
                  <a:srgbClr val="000000"/>
                </a:solidFill>
                <a:latin typeface="Arial"/>
                <a:ea typeface="Noto Sans CJK SC"/>
              </a:rPr>
              <a:t>Conséquences :</a:t>
            </a:r>
            <a:br>
              <a:rPr sz="1800"/>
            </a:br>
            <a:r>
              <a:rPr b="0" lang="fr-FR" sz="5400" spc="-1" strike="noStrike">
                <a:solidFill>
                  <a:srgbClr val="000000"/>
                </a:solidFill>
                <a:latin typeface="Arial"/>
                <a:ea typeface="Noto Sans CJK SC"/>
              </a:rPr>
              <a:t>➢ Un recul des droits importants : d’âges moyens de départ allant aujourd’hui de 54 à 56 ans (catégories actives ou conduite) ou autour de 60 ans, on passerait vers un départ moyen à 62, 63 ou 65 ans.</a:t>
            </a:r>
            <a:br>
              <a:rPr sz="1800"/>
            </a:br>
            <a:r>
              <a:rPr b="0" lang="fr-FR" sz="5400" spc="-1" strike="noStrike">
                <a:solidFill>
                  <a:srgbClr val="000000"/>
                </a:solidFill>
                <a:latin typeface="Arial"/>
                <a:ea typeface="Noto Sans CJK SC"/>
              </a:rPr>
              <a:t>➢ Une mise en danger la santé des travailleurs de ces secteurs : ces régimes sont pionniers en matière de reconnaissance de la pénibilité du travail (3 x 8 heures, horaires décalés, stress et responsabilités fortes, expositions aux risques chimiques, etc.)</a:t>
            </a:r>
            <a:br>
              <a:rPr sz="1800"/>
            </a:br>
            <a:r>
              <a:rPr b="0" lang="fr-FR" sz="5400" spc="-1" strike="noStrike">
                <a:solidFill>
                  <a:srgbClr val="000000"/>
                </a:solidFill>
                <a:latin typeface="Arial"/>
                <a:ea typeface="Noto Sans CJK SC"/>
              </a:rPr>
              <a:t> </a:t>
            </a:r>
            <a:endParaRPr b="0" lang="fr-FR" sz="5400" spc="-1" strike="noStrike">
              <a:latin typeface="Arial"/>
            </a:endParaRPr>
          </a:p>
        </p:txBody>
      </p:sp>
      <p:pic>
        <p:nvPicPr>
          <p:cNvPr id="448" name="Image 450" descr=""/>
          <p:cNvPicPr/>
          <p:nvPr/>
        </p:nvPicPr>
        <p:blipFill>
          <a:blip r:embed="rId1"/>
          <a:stretch/>
        </p:blipFill>
        <p:spPr>
          <a:xfrm>
            <a:off x="8424000" y="129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9"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5400" spc="-1" strike="noStrike">
                <a:solidFill>
                  <a:srgbClr val="000000"/>
                </a:solidFill>
                <a:latin typeface="Calibri"/>
                <a:ea typeface="DejaVu Sans"/>
              </a:rPr>
              <a:t>PROPOSITIONS</a:t>
            </a:r>
            <a:endParaRPr b="0" lang="fr-FR" sz="5400" spc="-1" strike="noStrike">
              <a:latin typeface="Arial"/>
            </a:endParaRPr>
          </a:p>
        </p:txBody>
      </p:sp>
      <p:sp>
        <p:nvSpPr>
          <p:cNvPr id="450"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64000"/>
          </a:bodyPr>
          <a:p>
            <a:pPr marL="343080" indent="-341640">
              <a:lnSpc>
                <a:spcPct val="100000"/>
              </a:lnSpc>
              <a:spcBef>
                <a:spcPts val="641"/>
              </a:spcBef>
              <a:buNone/>
              <a:tabLst>
                <a:tab algn="l" pos="0"/>
              </a:tabLst>
            </a:pPr>
            <a:endParaRPr b="0" lang="fr-FR" sz="1800" spc="-1" strike="noStrike">
              <a:latin typeface="Arial"/>
            </a:endParaRPr>
          </a:p>
          <a:p>
            <a:pPr marL="343080" indent="-341640">
              <a:lnSpc>
                <a:spcPct val="100000"/>
              </a:lnSpc>
              <a:spcBef>
                <a:spcPts val="641"/>
              </a:spcBef>
              <a:buNone/>
              <a:tabLst>
                <a:tab algn="l" pos="0"/>
              </a:tabLst>
            </a:pPr>
            <a:endParaRPr b="0" lang="fr-FR" sz="1800" spc="-1" strike="noStrike">
              <a:latin typeface="Arial"/>
            </a:endParaRPr>
          </a:p>
          <a:p>
            <a:pPr marL="343080" indent="-341640">
              <a:lnSpc>
                <a:spcPct val="100000"/>
              </a:lnSpc>
              <a:spcBef>
                <a:spcPts val="879"/>
              </a:spcBef>
              <a:buNone/>
              <a:tabLst>
                <a:tab algn="l" pos="0"/>
              </a:tabLst>
            </a:pPr>
            <a:r>
              <a:rPr b="0" lang="fr-FR" sz="3200" spc="-1" strike="noStrike">
                <a:solidFill>
                  <a:srgbClr val="000000"/>
                </a:solidFill>
                <a:latin typeface="Calibri"/>
                <a:ea typeface="DejaVu Sans"/>
              </a:rPr>
              <a:t>Sources</a:t>
            </a:r>
            <a:r>
              <a:rPr b="0" lang="fr-FR" sz="4400" spc="-1" strike="noStrike">
                <a:solidFill>
                  <a:srgbClr val="000000"/>
                </a:solidFill>
                <a:latin typeface="Calibri"/>
                <a:ea typeface="DejaVu Sans"/>
              </a:rPr>
              <a:t> : </a:t>
            </a:r>
            <a:endParaRPr b="0" lang="fr-FR" sz="4400" spc="-1" strike="noStrike">
              <a:latin typeface="Arial"/>
            </a:endParaRPr>
          </a:p>
          <a:p>
            <a:pPr marL="343080" indent="-341640">
              <a:lnSpc>
                <a:spcPct val="100000"/>
              </a:lnSpc>
              <a:spcBef>
                <a:spcPts val="799"/>
              </a:spcBef>
              <a:buNone/>
              <a:tabLst>
                <a:tab algn="l" pos="0"/>
              </a:tabLst>
            </a:pPr>
            <a:r>
              <a:rPr b="0" i="1" lang="fr-FR" sz="4000" spc="-1" strike="noStrike">
                <a:solidFill>
                  <a:srgbClr val="000000"/>
                </a:solidFill>
                <a:latin typeface="Calibri"/>
                <a:ea typeface="DejaVu Sans"/>
              </a:rPr>
              <a:t>Christiane MARTY– Economiste – </a:t>
            </a:r>
            <a:endParaRPr b="0" lang="fr-FR" sz="4000" spc="-1" strike="noStrike">
              <a:latin typeface="Arial"/>
            </a:endParaRPr>
          </a:p>
          <a:p>
            <a:pPr marL="343080" indent="-341640">
              <a:lnSpc>
                <a:spcPct val="100000"/>
              </a:lnSpc>
              <a:spcBef>
                <a:spcPts val="720"/>
              </a:spcBef>
              <a:buNone/>
              <a:tabLst>
                <a:tab algn="l" pos="0"/>
              </a:tabLst>
            </a:pPr>
            <a:r>
              <a:rPr b="0" lang="fr-FR" sz="3600" spc="-1" strike="noStrike">
                <a:solidFill>
                  <a:srgbClr val="000000"/>
                </a:solidFill>
                <a:latin typeface="Calibri"/>
                <a:ea typeface="DejaVu Sans"/>
              </a:rPr>
              <a:t>Membre du Conseil Scientifique d’ATTAC </a:t>
            </a:r>
            <a:r>
              <a:rPr b="0" i="1" lang="fr-FR" sz="3600" spc="-1" strike="noStrike">
                <a:solidFill>
                  <a:srgbClr val="000000"/>
                </a:solidFill>
                <a:latin typeface="Calibri"/>
                <a:ea typeface="DejaVu Sans"/>
              </a:rPr>
              <a:t> </a:t>
            </a:r>
            <a:endParaRPr b="0" lang="fr-FR" sz="3600" spc="-1" strike="noStrike">
              <a:latin typeface="Arial"/>
            </a:endParaRPr>
          </a:p>
          <a:p>
            <a:pPr marL="343080" indent="-341640">
              <a:lnSpc>
                <a:spcPct val="100000"/>
              </a:lnSpc>
              <a:spcBef>
                <a:spcPts val="799"/>
              </a:spcBef>
              <a:buNone/>
              <a:tabLst>
                <a:tab algn="l" pos="0"/>
              </a:tabLst>
            </a:pPr>
            <a:r>
              <a:rPr b="0" i="1" lang="fr-FR" sz="4000" spc="-1" strike="noStrike">
                <a:solidFill>
                  <a:srgbClr val="000000"/>
                </a:solidFill>
                <a:latin typeface="Calibri"/>
                <a:ea typeface="DejaVu Sans"/>
              </a:rPr>
              <a:t>Et de la Fondation COPERNIC</a:t>
            </a:r>
            <a:endParaRPr b="0" lang="fr-FR" sz="4000" spc="-1" strike="noStrike">
              <a:latin typeface="Arial"/>
            </a:endParaRPr>
          </a:p>
          <a:p>
            <a:pPr marL="343080" indent="-341640">
              <a:lnSpc>
                <a:spcPct val="100000"/>
              </a:lnSpc>
              <a:spcBef>
                <a:spcPts val="799"/>
              </a:spcBef>
              <a:buNone/>
              <a:tabLst>
                <a:tab algn="l" pos="0"/>
              </a:tabLst>
            </a:pPr>
            <a:endParaRPr b="0" lang="fr-FR" sz="4000" spc="-1" strike="noStrike">
              <a:latin typeface="Arial"/>
            </a:endParaRPr>
          </a:p>
          <a:p>
            <a:pPr marL="343080" indent="-341640">
              <a:lnSpc>
                <a:spcPct val="100000"/>
              </a:lnSpc>
              <a:spcBef>
                <a:spcPts val="799"/>
              </a:spcBef>
              <a:buNone/>
              <a:tabLst>
                <a:tab algn="l" pos="0"/>
              </a:tabLst>
            </a:pPr>
            <a:r>
              <a:rPr b="0" i="1" lang="fr-FR" sz="4000" spc="-1" strike="noStrike">
                <a:solidFill>
                  <a:srgbClr val="000000"/>
                </a:solidFill>
                <a:latin typeface="Calibri"/>
                <a:ea typeface="DejaVu Sans"/>
              </a:rPr>
              <a:t>Jean-Marie HARRIBEY – Economiste – </a:t>
            </a:r>
            <a:endParaRPr b="0" lang="fr-FR" sz="4000" spc="-1" strike="noStrike">
              <a:latin typeface="Arial"/>
            </a:endParaRPr>
          </a:p>
          <a:p>
            <a:pPr marL="343080" indent="-341640">
              <a:lnSpc>
                <a:spcPct val="100000"/>
              </a:lnSpc>
              <a:spcBef>
                <a:spcPts val="799"/>
              </a:spcBef>
              <a:buNone/>
              <a:tabLst>
                <a:tab algn="l" pos="0"/>
              </a:tabLst>
            </a:pPr>
            <a:r>
              <a:rPr b="0" i="1" lang="fr-FR" sz="4000" spc="-1" strike="noStrike">
                <a:solidFill>
                  <a:srgbClr val="000000"/>
                </a:solidFill>
                <a:latin typeface="Calibri"/>
                <a:ea typeface="DejaVu Sans"/>
              </a:rPr>
              <a:t>2014 à 2019 : Co-président  Conseil Scientifique d’ATTAC</a:t>
            </a:r>
            <a:endParaRPr b="0" lang="fr-FR" sz="4000" spc="-1" strike="noStrike">
              <a:latin typeface="Arial"/>
            </a:endParaRPr>
          </a:p>
          <a:p>
            <a:pPr marL="343080" indent="-341640">
              <a:lnSpc>
                <a:spcPct val="100000"/>
              </a:lnSpc>
              <a:spcBef>
                <a:spcPts val="799"/>
              </a:spcBef>
              <a:buNone/>
              <a:tabLst>
                <a:tab algn="l" pos="0"/>
              </a:tabLst>
            </a:pPr>
            <a:r>
              <a:rPr b="0" i="1" lang="fr-FR" sz="4000" spc="-1" strike="noStrike">
                <a:solidFill>
                  <a:srgbClr val="000000"/>
                </a:solidFill>
                <a:latin typeface="Calibri"/>
                <a:ea typeface="DejaVu Sans"/>
              </a:rPr>
              <a:t>Membre de la Fondation COPERNIC</a:t>
            </a:r>
            <a:endParaRPr b="0" lang="fr-FR" sz="4000" spc="-1" strike="noStrike">
              <a:latin typeface="Arial"/>
            </a:endParaRPr>
          </a:p>
        </p:txBody>
      </p:sp>
      <p:pic>
        <p:nvPicPr>
          <p:cNvPr id="451" name="Image 453" descr=""/>
          <p:cNvPicPr/>
          <p:nvPr/>
        </p:nvPicPr>
        <p:blipFill>
          <a:blip r:embed="rId1"/>
          <a:stretch/>
        </p:blipFill>
        <p:spPr>
          <a:xfrm>
            <a:off x="8424000" y="12996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2"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buNone/>
            </a:pPr>
            <a:r>
              <a:rPr b="0" lang="fr-FR" sz="4400" spc="-1" strike="noStrike">
                <a:solidFill>
                  <a:srgbClr val="000000"/>
                </a:solidFill>
                <a:latin typeface="Calibri"/>
                <a:ea typeface="DejaVu Sans"/>
              </a:rPr>
              <a:t>PROPOSITIONS (1)</a:t>
            </a:r>
            <a:endParaRPr b="0" lang="fr-FR" sz="4400" spc="-1" strike="noStrike">
              <a:latin typeface="Arial"/>
            </a:endParaRPr>
          </a:p>
        </p:txBody>
      </p:sp>
      <p:sp>
        <p:nvSpPr>
          <p:cNvPr id="453" name="CustomShape 2"/>
          <p:cNvSpPr/>
          <p:nvPr/>
        </p:nvSpPr>
        <p:spPr>
          <a:xfrm>
            <a:off x="457200" y="1268640"/>
            <a:ext cx="8227800" cy="4855680"/>
          </a:xfrm>
          <a:prstGeom prst="rect">
            <a:avLst/>
          </a:prstGeom>
          <a:noFill/>
          <a:ln w="0">
            <a:noFill/>
          </a:ln>
        </p:spPr>
        <p:style>
          <a:lnRef idx="0"/>
          <a:fillRef idx="0"/>
          <a:effectRef idx="0"/>
          <a:fontRef idx="minor"/>
        </p:style>
        <p:txBody>
          <a:bodyPr lIns="90000" rIns="90000" tIns="45000" bIns="45000" anchor="t">
            <a:normAutofit fontScale="89000"/>
          </a:bodyPr>
          <a:p>
            <a:pPr marL="343080" indent="-34164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Partager plus équitablement les richesses produites, davantage vers la masse salariale que vers les profits </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519"/>
              </a:spcBef>
              <a:buNone/>
              <a:tabLst>
                <a:tab algn="l" pos="0"/>
              </a:tabLst>
            </a:pPr>
            <a:r>
              <a:rPr b="0" lang="fr-FR" sz="2600" spc="-1" strike="noStrike">
                <a:solidFill>
                  <a:srgbClr val="000000"/>
                </a:solidFill>
                <a:latin typeface="Calibri"/>
                <a:ea typeface="DejaVu Sans"/>
              </a:rPr>
              <a:t>Rappel : Le pourcentage de retraités augmente alors que les dépenses de retraite sont plafonnées dans le PIB, ce qui provoque mécaniquement l'appauvrissement des retraités</a:t>
            </a:r>
            <a:endParaRPr b="0" lang="fr-FR" sz="2600" spc="-1" strike="noStrike">
              <a:latin typeface="Arial"/>
            </a:endParaRPr>
          </a:p>
          <a:p>
            <a:pPr marL="343080" indent="-341640">
              <a:lnSpc>
                <a:spcPct val="100000"/>
              </a:lnSpc>
              <a:spcBef>
                <a:spcPts val="641"/>
              </a:spcBef>
              <a:buNone/>
              <a:tabLst>
                <a:tab algn="l" pos="0"/>
              </a:tabLst>
            </a:pPr>
            <a:endParaRPr b="0" lang="fr-FR" sz="2600" spc="-1" strike="noStrike">
              <a:latin typeface="Arial"/>
            </a:endParaRPr>
          </a:p>
        </p:txBody>
      </p:sp>
      <p:pic>
        <p:nvPicPr>
          <p:cNvPr id="454" name="Espace réservé du contenu 3_12" descr="bernard10x10-057a9.jpg"/>
          <p:cNvPicPr/>
          <p:nvPr/>
        </p:nvPicPr>
        <p:blipFill>
          <a:blip r:embed="rId1"/>
          <a:stretch/>
        </p:blipFill>
        <p:spPr>
          <a:xfrm>
            <a:off x="4572000" y="2277000"/>
            <a:ext cx="1942560" cy="1870560"/>
          </a:xfrm>
          <a:prstGeom prst="rect">
            <a:avLst/>
          </a:prstGeom>
          <a:ln w="0">
            <a:noFill/>
          </a:ln>
        </p:spPr>
      </p:pic>
      <p:pic>
        <p:nvPicPr>
          <p:cNvPr id="455" name="Image 457" descr=""/>
          <p:cNvPicPr/>
          <p:nvPr/>
        </p:nvPicPr>
        <p:blipFill>
          <a:blip r:embed="rId2"/>
          <a:stretch/>
        </p:blipFill>
        <p:spPr>
          <a:xfrm>
            <a:off x="848916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21" dur="indefinite" restart="never" nodeType="tmRoot">
          <p:childTnLst>
            <p:seq>
              <p:cTn id="322" dur="indefinite" nodeType="mainSeq">
                <p:childTnLst>
                  <p:par>
                    <p:cTn id="323" fill="hold">
                      <p:stCondLst>
                        <p:cond delay="indefinite"/>
                      </p:stCondLst>
                      <p:childTnLst>
                        <p:par>
                          <p:cTn id="324" fill="hold">
                            <p:stCondLst>
                              <p:cond delay="0"/>
                            </p:stCondLst>
                            <p:childTnLst>
                              <p:par>
                                <p:cTn id="325" nodeType="clickEffect" fill="hold" presetClass="entr" presetID="1">
                                  <p:stCondLst>
                                    <p:cond delay="0"/>
                                  </p:stCondLst>
                                  <p:childTnLst>
                                    <p:set>
                                      <p:cBhvr>
                                        <p:cTn id="326" dur="1" fill="hold">
                                          <p:stCondLst>
                                            <p:cond delay="0"/>
                                          </p:stCondLst>
                                        </p:cTn>
                                        <p:tgtEl>
                                          <p:spTgt spid="453">
                                            <p:txEl>
                                              <p:pRg st="0" end="0"/>
                                            </p:txEl>
                                          </p:spTgt>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nodeType="clickEffect" fill="hold" presetClass="entr" presetID="1">
                                  <p:stCondLst>
                                    <p:cond delay="0"/>
                                  </p:stCondLst>
                                  <p:childTnLst>
                                    <p:set>
                                      <p:cBhvr>
                                        <p:cTn id="330" dur="1" fill="hold">
                                          <p:stCondLst>
                                            <p:cond delay="0"/>
                                          </p:stCondLst>
                                        </p:cTn>
                                        <p:tgtEl>
                                          <p:spTgt spid="454"/>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nodeType="clickEffect" fill="hold" presetClass="entr" presetID="1">
                                  <p:stCondLst>
                                    <p:cond delay="0"/>
                                  </p:stCondLst>
                                  <p:childTnLst>
                                    <p:set>
                                      <p:cBhvr>
                                        <p:cTn id="334" dur="1" fill="hold">
                                          <p:stCondLst>
                                            <p:cond delay="0"/>
                                          </p:stCondLst>
                                        </p:cTn>
                                        <p:tgtEl>
                                          <p:spTgt spid="45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PROPOSITIONS (2)</a:t>
            </a:r>
            <a:endParaRPr b="0" lang="fr-FR" sz="4400" spc="-1" strike="noStrike">
              <a:latin typeface="Arial"/>
            </a:endParaRPr>
          </a:p>
        </p:txBody>
      </p:sp>
      <p:sp>
        <p:nvSpPr>
          <p:cNvPr id="457"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84000"/>
          </a:bodyPr>
          <a:p>
            <a:pPr marL="343080" indent="-34164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Augmenter les salaires et le taux de cotisation </a:t>
            </a:r>
            <a:r>
              <a:rPr b="0" lang="fr-FR" sz="3200" spc="-1" strike="noStrike">
                <a:solidFill>
                  <a:srgbClr val="000000"/>
                </a:solidFill>
                <a:latin typeface="Calibri"/>
                <a:ea typeface="DejaVu Sans"/>
              </a:rPr>
              <a:t>: Revoir le levier tabou de la hausse des cotisations, entre 0.2 et 1.7 %</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Clr>
                <a:srgbClr val="000000"/>
              </a:buClr>
              <a:buFont typeface="Arial"/>
              <a:buChar char="•"/>
              <a:tabLst>
                <a:tab algn="l" pos="0"/>
              </a:tabLst>
            </a:pPr>
            <a:r>
              <a:rPr b="1" lang="fr-FR" sz="3200" spc="-1" strike="noStrike">
                <a:solidFill>
                  <a:srgbClr val="000000"/>
                </a:solidFill>
                <a:latin typeface="Calibri"/>
                <a:ea typeface="DejaVu Sans"/>
              </a:rPr>
              <a:t>Revoir la pertinence des exonérations de cotisation </a:t>
            </a:r>
            <a:r>
              <a:rPr b="0" lang="fr-FR" sz="3200" spc="-1" strike="noStrike">
                <a:solidFill>
                  <a:srgbClr val="000000"/>
                </a:solidFill>
                <a:latin typeface="Calibri"/>
                <a:ea typeface="DejaVu Sans"/>
              </a:rPr>
              <a:t>qui n'ont pas fait leur preuve à créer des emplois</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Clr>
                <a:srgbClr val="000000"/>
              </a:buClr>
              <a:buFont typeface="Arial"/>
              <a:buChar char="•"/>
              <a:tabLst>
                <a:tab algn="l" pos="0"/>
              </a:tabLst>
            </a:pPr>
            <a:r>
              <a:rPr b="1" lang="fr-FR" sz="3200" spc="-1" strike="noStrike">
                <a:solidFill>
                  <a:srgbClr val="000000"/>
                </a:solidFill>
                <a:latin typeface="Calibri"/>
                <a:ea typeface="DejaVu Sans"/>
              </a:rPr>
              <a:t>Revenir à une indexation des pensions </a:t>
            </a:r>
            <a:r>
              <a:rPr b="0" lang="fr-FR" sz="3200" spc="-1" strike="noStrike">
                <a:solidFill>
                  <a:srgbClr val="000000"/>
                </a:solidFill>
                <a:latin typeface="Calibri"/>
                <a:ea typeface="DejaVu Sans"/>
              </a:rPr>
              <a:t>sur le meilleur entre l'inflation et les salaires</a:t>
            </a:r>
            <a:endParaRPr b="0" lang="fr-FR" sz="3200" spc="-1" strike="noStrike">
              <a:latin typeface="Arial"/>
            </a:endParaRPr>
          </a:p>
          <a:p>
            <a:pPr>
              <a:lnSpc>
                <a:spcPct val="100000"/>
              </a:lnSpc>
              <a:spcBef>
                <a:spcPts val="641"/>
              </a:spcBef>
              <a:buNone/>
              <a:tabLst>
                <a:tab algn="l" pos="0"/>
              </a:tabLst>
            </a:pPr>
            <a:endParaRPr b="0" lang="fr-FR" sz="3200" spc="-1" strike="noStrike">
              <a:latin typeface="Arial"/>
            </a:endParaRPr>
          </a:p>
          <a:p>
            <a:pPr>
              <a:lnSpc>
                <a:spcPct val="100000"/>
              </a:lnSpc>
              <a:spcBef>
                <a:spcPts val="641"/>
              </a:spcBef>
              <a:buNone/>
              <a:tabLst>
                <a:tab algn="l" pos="0"/>
              </a:tabLst>
            </a:pPr>
            <a:endParaRPr b="0" lang="fr-FR" sz="3200" spc="-1" strike="noStrike">
              <a:latin typeface="Arial"/>
            </a:endParaRPr>
          </a:p>
        </p:txBody>
      </p:sp>
      <p:pic>
        <p:nvPicPr>
          <p:cNvPr id="458" name="Image 460" descr=""/>
          <p:cNvPicPr/>
          <p:nvPr/>
        </p:nvPicPr>
        <p:blipFill>
          <a:blip r:embed="rId1"/>
          <a:stretch/>
        </p:blipFill>
        <p:spPr>
          <a:xfrm>
            <a:off x="8489160" y="129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35" dur="indefinite" restart="never" nodeType="tmRoot">
          <p:childTnLst>
            <p:seq>
              <p:cTn id="336" dur="indefinite" nodeType="mainSeq">
                <p:childTnLst>
                  <p:par>
                    <p:cTn id="337" fill="hold">
                      <p:stCondLst>
                        <p:cond delay="indefinite"/>
                      </p:stCondLst>
                      <p:childTnLst>
                        <p:par>
                          <p:cTn id="338" fill="hold">
                            <p:stCondLst>
                              <p:cond delay="0"/>
                            </p:stCondLst>
                            <p:childTnLst>
                              <p:par>
                                <p:cTn id="339" nodeType="clickEffect" fill="hold" presetClass="entr" presetID="1">
                                  <p:stCondLst>
                                    <p:cond delay="0"/>
                                  </p:stCondLst>
                                  <p:childTnLst>
                                    <p:set>
                                      <p:cBhvr>
                                        <p:cTn id="340" dur="1" fill="hold">
                                          <p:stCondLst>
                                            <p:cond delay="0"/>
                                          </p:stCondLst>
                                        </p:cTn>
                                        <p:tgtEl>
                                          <p:spTgt spid="457">
                                            <p:txEl>
                                              <p:pRg st="0" end="0"/>
                                            </p:txEl>
                                          </p:spTgt>
                                        </p:tgtEl>
                                        <p:attrNameLst>
                                          <p:attrName>style.visibility</p:attrName>
                                        </p:attrNameLst>
                                      </p:cBhvr>
                                      <p:to>
                                        <p:strVal val="visible"/>
                                      </p:to>
                                    </p:set>
                                  </p:childTnLst>
                                </p:cTn>
                              </p:par>
                            </p:childTnLst>
                          </p:cTn>
                        </p:par>
                      </p:childTnLst>
                    </p:cTn>
                  </p:par>
                  <p:par>
                    <p:cTn id="341" fill="hold">
                      <p:stCondLst>
                        <p:cond delay="indefinite"/>
                      </p:stCondLst>
                      <p:childTnLst>
                        <p:par>
                          <p:cTn id="342" fill="hold">
                            <p:stCondLst>
                              <p:cond delay="0"/>
                            </p:stCondLst>
                            <p:childTnLst>
                              <p:par>
                                <p:cTn id="343" nodeType="clickEffect" fill="hold" presetClass="entr" presetID="1">
                                  <p:stCondLst>
                                    <p:cond delay="0"/>
                                  </p:stCondLst>
                                  <p:childTnLst>
                                    <p:set>
                                      <p:cBhvr>
                                        <p:cTn id="344" dur="1" fill="hold">
                                          <p:stCondLst>
                                            <p:cond delay="0"/>
                                          </p:stCondLst>
                                        </p:cTn>
                                        <p:tgtEl>
                                          <p:spTgt spid="457">
                                            <p:txEl>
                                              <p:pRg st="2" end="2"/>
                                            </p:txEl>
                                          </p:spTgt>
                                        </p:tgtEl>
                                        <p:attrNameLst>
                                          <p:attrName>style.visibility</p:attrName>
                                        </p:attrNameLst>
                                      </p:cBhvr>
                                      <p:to>
                                        <p:strVal val="visible"/>
                                      </p:to>
                                    </p:set>
                                  </p:childTnLst>
                                </p:cTn>
                              </p:par>
                            </p:childTnLst>
                          </p:cTn>
                        </p:par>
                      </p:childTnLst>
                    </p:cTn>
                  </p:par>
                  <p:par>
                    <p:cTn id="345" fill="hold">
                      <p:stCondLst>
                        <p:cond delay="indefinite"/>
                      </p:stCondLst>
                      <p:childTnLst>
                        <p:par>
                          <p:cTn id="346" fill="hold">
                            <p:stCondLst>
                              <p:cond delay="0"/>
                            </p:stCondLst>
                            <p:childTnLst>
                              <p:par>
                                <p:cTn id="347" nodeType="clickEffect" fill="hold" presetClass="entr" presetID="1">
                                  <p:stCondLst>
                                    <p:cond delay="0"/>
                                  </p:stCondLst>
                                  <p:childTnLst>
                                    <p:set>
                                      <p:cBhvr>
                                        <p:cTn id="348" dur="1" fill="hold">
                                          <p:stCondLst>
                                            <p:cond delay="0"/>
                                          </p:stCondLst>
                                        </p:cTn>
                                        <p:tgtEl>
                                          <p:spTgt spid="45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PROPOSITIONS (3)</a:t>
            </a:r>
            <a:endParaRPr b="0" lang="fr-FR" sz="4400" spc="-1" strike="noStrike">
              <a:latin typeface="Arial"/>
            </a:endParaRPr>
          </a:p>
        </p:txBody>
      </p:sp>
      <p:sp>
        <p:nvSpPr>
          <p:cNvPr id="460"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75000"/>
          </a:bodyPr>
          <a:p>
            <a:pPr marL="343080" indent="-34164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Revenir à des durées de cotisation qui soient réalisables </a:t>
            </a: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La durée réelle des cotisations diminue :</a:t>
            </a:r>
            <a:endParaRPr b="0" lang="fr-FR" sz="3200" spc="-1" strike="noStrike">
              <a:latin typeface="Arial"/>
            </a:endParaRPr>
          </a:p>
          <a:p>
            <a:pPr lvl="1" marL="743040" indent="-284400">
              <a:lnSpc>
                <a:spcPct val="100000"/>
              </a:lnSpc>
              <a:spcBef>
                <a:spcPts val="561"/>
              </a:spcBef>
              <a:buClr>
                <a:srgbClr val="000000"/>
              </a:buClr>
              <a:buFont typeface="Wingdings" charset="2"/>
              <a:buChar char=""/>
              <a:tabLst>
                <a:tab algn="l" pos="0"/>
              </a:tabLst>
            </a:pPr>
            <a:r>
              <a:rPr b="0" lang="fr-FR" sz="2800" spc="-1" strike="noStrike">
                <a:solidFill>
                  <a:srgbClr val="000000"/>
                </a:solidFill>
                <a:latin typeface="Calibri"/>
                <a:ea typeface="DejaVu Sans"/>
              </a:rPr>
              <a:t> </a:t>
            </a:r>
            <a:r>
              <a:rPr b="0" lang="fr-FR" sz="2800" spc="-1" strike="noStrike">
                <a:solidFill>
                  <a:srgbClr val="000000"/>
                </a:solidFill>
                <a:latin typeface="Calibri"/>
                <a:ea typeface="DejaVu Sans"/>
              </a:rPr>
              <a:t>Les jeunes entrent plus tard dans l’emploi salarié, précarisation plus générale des carrières</a:t>
            </a:r>
            <a:endParaRPr b="0" lang="fr-FR" sz="2800" spc="-1" strike="noStrike">
              <a:latin typeface="Arial"/>
            </a:endParaRPr>
          </a:p>
          <a:p>
            <a:pPr lvl="1" marL="743040" indent="-284400">
              <a:lnSpc>
                <a:spcPct val="100000"/>
              </a:lnSpc>
              <a:spcBef>
                <a:spcPts val="561"/>
              </a:spcBef>
              <a:buClr>
                <a:srgbClr val="000000"/>
              </a:buClr>
              <a:buFont typeface="Wingdings" charset="2"/>
              <a:buChar char=""/>
              <a:tabLst>
                <a:tab algn="l" pos="0"/>
              </a:tabLst>
            </a:pPr>
            <a:r>
              <a:rPr b="0" lang="fr-FR" sz="2200" spc="-1" strike="noStrike">
                <a:solidFill>
                  <a:srgbClr val="000000"/>
                </a:solidFill>
                <a:latin typeface="Calibri"/>
                <a:ea typeface="DejaVu Sans"/>
              </a:rPr>
              <a:t> </a:t>
            </a:r>
            <a:r>
              <a:rPr b="0" lang="fr-FR" sz="2800" spc="-1" strike="noStrike">
                <a:solidFill>
                  <a:srgbClr val="000000"/>
                </a:solidFill>
                <a:latin typeface="Calibri"/>
                <a:ea typeface="DejaVu Sans"/>
              </a:rPr>
              <a:t>A partir de 1955, les durées de cotisation réelles ont baissé : la durée moyenne est de 38 ans pour la génération 2000</a:t>
            </a:r>
            <a:endParaRPr b="0" lang="fr-FR" sz="2800" spc="-1" strike="noStrike">
              <a:latin typeface="Arial"/>
            </a:endParaRPr>
          </a:p>
          <a:p>
            <a:pPr marL="743040" indent="-284400">
              <a:lnSpc>
                <a:spcPct val="100000"/>
              </a:lnSpc>
              <a:spcBef>
                <a:spcPts val="561"/>
              </a:spcBef>
              <a:buNone/>
              <a:tabLst>
                <a:tab algn="l" pos="0"/>
              </a:tabLst>
            </a:pPr>
            <a:endParaRPr b="0" lang="fr-FR" sz="2800" spc="-1" strike="noStrike">
              <a:latin typeface="Arial"/>
            </a:endParaRPr>
          </a:p>
          <a:p>
            <a:pPr marL="343080" indent="-341640">
              <a:lnSpc>
                <a:spcPct val="100000"/>
              </a:lnSpc>
              <a:spcBef>
                <a:spcPts val="641"/>
              </a:spcBef>
              <a:buClr>
                <a:srgbClr val="000000"/>
              </a:buClr>
              <a:buFont typeface="Arial"/>
              <a:buChar char="•"/>
              <a:tabLst>
                <a:tab algn="l" pos="0"/>
              </a:tabLst>
            </a:pPr>
            <a:r>
              <a:rPr b="1" lang="fr-FR" sz="3200" spc="-1" strike="noStrike">
                <a:solidFill>
                  <a:srgbClr val="000000"/>
                </a:solidFill>
                <a:latin typeface="Calibri"/>
                <a:ea typeface="DejaVu Sans"/>
              </a:rPr>
              <a:t>Prendre en compte </a:t>
            </a:r>
            <a:r>
              <a:rPr b="0" lang="fr-FR" sz="3200" spc="-1" strike="noStrike">
                <a:solidFill>
                  <a:srgbClr val="000000"/>
                </a:solidFill>
                <a:latin typeface="Calibri"/>
                <a:ea typeface="DejaVu Sans"/>
              </a:rPr>
              <a:t>les années d'études, </a:t>
            </a:r>
            <a:r>
              <a:rPr b="1" lang="fr-FR" sz="3200" spc="-1" strike="noStrike">
                <a:solidFill>
                  <a:srgbClr val="000000"/>
                </a:solidFill>
                <a:latin typeface="Calibri"/>
                <a:ea typeface="DejaVu Sans"/>
              </a:rPr>
              <a:t>améliorer</a:t>
            </a:r>
            <a:r>
              <a:rPr b="0" lang="fr-FR" sz="3200" spc="-1" strike="noStrike">
                <a:solidFill>
                  <a:srgbClr val="000000"/>
                </a:solidFill>
                <a:latin typeface="Calibri"/>
                <a:ea typeface="DejaVu Sans"/>
              </a:rPr>
              <a:t> la prise en compte des carrières longues, des temps partiels</a:t>
            </a:r>
            <a:endParaRPr b="0" lang="fr-FR" sz="3200" spc="-1" strike="noStrike">
              <a:latin typeface="Arial"/>
            </a:endParaRPr>
          </a:p>
          <a:p>
            <a:pPr>
              <a:lnSpc>
                <a:spcPct val="100000"/>
              </a:lnSpc>
              <a:spcBef>
                <a:spcPts val="641"/>
              </a:spcBef>
              <a:buNone/>
              <a:tabLst>
                <a:tab algn="l" pos="0"/>
              </a:tabLst>
            </a:pPr>
            <a:endParaRPr b="0" lang="fr-FR" sz="3200" spc="-1" strike="noStrike">
              <a:latin typeface="Arial"/>
            </a:endParaRPr>
          </a:p>
        </p:txBody>
      </p:sp>
      <p:pic>
        <p:nvPicPr>
          <p:cNvPr id="461" name="Image 463" descr=""/>
          <p:cNvPicPr/>
          <p:nvPr/>
        </p:nvPicPr>
        <p:blipFill>
          <a:blip r:embed="rId1"/>
          <a:stretch/>
        </p:blipFill>
        <p:spPr>
          <a:xfrm>
            <a:off x="8417160" y="129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49" dur="indefinite" restart="never" nodeType="tmRoot">
          <p:childTnLst>
            <p:seq>
              <p:cTn id="350" dur="indefinite" nodeType="mainSeq">
                <p:childTnLst>
                  <p:par>
                    <p:cTn id="351" fill="hold">
                      <p:stCondLst>
                        <p:cond delay="indefinite"/>
                      </p:stCondLst>
                      <p:childTnLst>
                        <p:par>
                          <p:cTn id="352" fill="hold">
                            <p:stCondLst>
                              <p:cond delay="0"/>
                            </p:stCondLst>
                            <p:childTnLst>
                              <p:par>
                                <p:cTn id="353" nodeType="clickEffect" fill="hold" presetClass="entr" presetID="1">
                                  <p:stCondLst>
                                    <p:cond delay="0"/>
                                  </p:stCondLst>
                                  <p:childTnLst>
                                    <p:set>
                                      <p:cBhvr>
                                        <p:cTn id="354" dur="1" fill="hold">
                                          <p:stCondLst>
                                            <p:cond delay="0"/>
                                          </p:stCondLst>
                                        </p:cTn>
                                        <p:tgtEl>
                                          <p:spTgt spid="460">
                                            <p:txEl>
                                              <p:pRg st="0" end="0"/>
                                            </p:txEl>
                                          </p:spTgt>
                                        </p:tgtEl>
                                        <p:attrNameLst>
                                          <p:attrName>style.visibility</p:attrName>
                                        </p:attrNameLst>
                                      </p:cBhvr>
                                      <p:to>
                                        <p:strVal val="visible"/>
                                      </p:to>
                                    </p:set>
                                  </p:childTnLst>
                                </p:cTn>
                              </p:par>
                              <p:par>
                                <p:cTn id="355" nodeType="withEffect" fill="hold" presetClass="entr" presetID="1">
                                  <p:stCondLst>
                                    <p:cond delay="0"/>
                                  </p:stCondLst>
                                  <p:childTnLst>
                                    <p:set>
                                      <p:cBhvr>
                                        <p:cTn id="356" dur="1" fill="hold">
                                          <p:stCondLst>
                                            <p:cond delay="0"/>
                                          </p:stCondLst>
                                        </p:cTn>
                                        <p:tgtEl>
                                          <p:spTgt spid="460">
                                            <p:txEl>
                                              <p:pRg st="1" end="1"/>
                                            </p:txEl>
                                          </p:spTgt>
                                        </p:tgtEl>
                                        <p:attrNameLst>
                                          <p:attrName>style.visibility</p:attrName>
                                        </p:attrNameLst>
                                      </p:cBhvr>
                                      <p:to>
                                        <p:strVal val="visible"/>
                                      </p:to>
                                    </p:set>
                                  </p:childTnLst>
                                </p:cTn>
                              </p:par>
                              <p:par>
                                <p:cTn id="357" nodeType="withEffect" fill="hold" presetClass="entr" presetID="1">
                                  <p:stCondLst>
                                    <p:cond delay="0"/>
                                  </p:stCondLst>
                                  <p:childTnLst>
                                    <p:set>
                                      <p:cBhvr>
                                        <p:cTn id="358" dur="1" fill="hold">
                                          <p:stCondLst>
                                            <p:cond delay="0"/>
                                          </p:stCondLst>
                                        </p:cTn>
                                        <p:tgtEl>
                                          <p:spTgt spid="460">
                                            <p:txEl>
                                              <p:pRg st="2" end="2"/>
                                            </p:txEl>
                                          </p:spTgt>
                                        </p:tgtEl>
                                        <p:attrNameLst>
                                          <p:attrName>style.visibility</p:attrName>
                                        </p:attrNameLst>
                                      </p:cBhvr>
                                      <p:to>
                                        <p:strVal val="visible"/>
                                      </p:to>
                                    </p:set>
                                  </p:childTnLst>
                                </p:cTn>
                              </p:par>
                              <p:par>
                                <p:cTn id="359" nodeType="withEffect" fill="hold" presetClass="entr" presetID="1">
                                  <p:stCondLst>
                                    <p:cond delay="0"/>
                                  </p:stCondLst>
                                  <p:childTnLst>
                                    <p:set>
                                      <p:cBhvr>
                                        <p:cTn id="360" dur="1" fill="hold">
                                          <p:stCondLst>
                                            <p:cond delay="0"/>
                                          </p:stCondLst>
                                        </p:cTn>
                                        <p:tgtEl>
                                          <p:spTgt spid="460">
                                            <p:txEl>
                                              <p:pRg st="3" end="3"/>
                                            </p:txEl>
                                          </p:spTgt>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nodeType="clickEffect" fill="hold" presetClass="entr" presetID="1">
                                  <p:stCondLst>
                                    <p:cond delay="0"/>
                                  </p:stCondLst>
                                  <p:childTnLst>
                                    <p:set>
                                      <p:cBhvr>
                                        <p:cTn id="364" dur="1" fill="hold">
                                          <p:stCondLst>
                                            <p:cond delay="0"/>
                                          </p:stCondLst>
                                        </p:cTn>
                                        <p:tgtEl>
                                          <p:spTgt spid="460">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457200" y="274680"/>
            <a:ext cx="8227800" cy="7761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PROPOSITIONS (4)</a:t>
            </a:r>
            <a:endParaRPr b="0" lang="fr-FR" sz="4400" spc="-1" strike="noStrike">
              <a:latin typeface="Arial"/>
            </a:endParaRPr>
          </a:p>
        </p:txBody>
      </p:sp>
      <p:sp>
        <p:nvSpPr>
          <p:cNvPr id="463" name="CustomShape 2"/>
          <p:cNvSpPr/>
          <p:nvPr/>
        </p:nvSpPr>
        <p:spPr>
          <a:xfrm>
            <a:off x="457200" y="980640"/>
            <a:ext cx="8227800" cy="5143680"/>
          </a:xfrm>
          <a:prstGeom prst="rect">
            <a:avLst/>
          </a:prstGeom>
          <a:noFill/>
          <a:ln w="0">
            <a:noFill/>
          </a:ln>
        </p:spPr>
        <p:style>
          <a:lnRef idx="0"/>
          <a:fillRef idx="0"/>
          <a:effectRef idx="0"/>
          <a:fontRef idx="minor"/>
        </p:style>
        <p:txBody>
          <a:bodyPr lIns="90000" rIns="90000" tIns="45000" bIns="45000" anchor="t">
            <a:normAutofit fontScale="79000"/>
          </a:bodyPr>
          <a:p>
            <a:pPr marL="343080" indent="-34164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Lever les obstacles à l’emploi des femmes</a:t>
            </a:r>
            <a:endParaRPr b="0" lang="fr-FR" sz="3200" spc="-1" strike="noStrike">
              <a:latin typeface="Arial"/>
            </a:endParaRPr>
          </a:p>
          <a:p>
            <a:pPr lvl="1" marL="743040" indent="-284400">
              <a:lnSpc>
                <a:spcPct val="100000"/>
              </a:lnSpc>
              <a:spcBef>
                <a:spcPts val="561"/>
              </a:spcBef>
              <a:buClr>
                <a:srgbClr val="000000"/>
              </a:buClr>
              <a:buFont typeface="Arial"/>
              <a:buChar char="•"/>
            </a:pPr>
            <a:r>
              <a:rPr b="0" lang="fr-FR" sz="2800" spc="-1" strike="noStrike">
                <a:solidFill>
                  <a:srgbClr val="000000"/>
                </a:solidFill>
                <a:latin typeface="Calibri"/>
                <a:ea typeface="DejaVu Sans"/>
              </a:rPr>
              <a:t>En finir avec les stéréotypes sexués</a:t>
            </a:r>
            <a:br>
              <a:rPr sz="1800"/>
            </a:br>
            <a:r>
              <a:rPr b="0" lang="fr-FR" sz="2800" spc="-1" strike="noStrike">
                <a:solidFill>
                  <a:srgbClr val="000000"/>
                </a:solidFill>
                <a:latin typeface="Calibri"/>
                <a:ea typeface="DejaVu Sans"/>
              </a:rPr>
              <a:t> </a:t>
            </a:r>
            <a:endParaRPr b="0" lang="fr-FR" sz="2800" spc="-1" strike="noStrike">
              <a:latin typeface="Arial"/>
            </a:endParaRPr>
          </a:p>
          <a:p>
            <a:pPr>
              <a:lnSpc>
                <a:spcPct val="100000"/>
              </a:lnSpc>
              <a:buNone/>
            </a:pPr>
            <a:endParaRPr b="0" lang="fr-FR" sz="2800" spc="-1" strike="noStrike">
              <a:latin typeface="Arial"/>
            </a:endParaRPr>
          </a:p>
          <a:p>
            <a:pPr>
              <a:lnSpc>
                <a:spcPct val="100000"/>
              </a:lnSpc>
              <a:buNone/>
            </a:pPr>
            <a:endParaRPr b="0" lang="fr-FR" sz="2800" spc="-1" strike="noStrike">
              <a:latin typeface="Arial"/>
            </a:endParaRPr>
          </a:p>
          <a:p>
            <a:pPr>
              <a:lnSpc>
                <a:spcPct val="100000"/>
              </a:lnSpc>
              <a:buNone/>
            </a:pPr>
            <a:endParaRPr b="0" lang="fr-FR" sz="2800" spc="-1" strike="noStrike">
              <a:latin typeface="Arial"/>
            </a:endParaRPr>
          </a:p>
          <a:p>
            <a:pPr>
              <a:lnSpc>
                <a:spcPct val="100000"/>
              </a:lnSpc>
              <a:buNone/>
            </a:pPr>
            <a:endParaRPr b="0" lang="fr-FR" sz="2800" spc="-1" strike="noStrike">
              <a:latin typeface="Arial"/>
            </a:endParaRPr>
          </a:p>
          <a:p>
            <a:pPr>
              <a:lnSpc>
                <a:spcPct val="100000"/>
              </a:lnSpc>
              <a:buNone/>
            </a:pPr>
            <a:endParaRPr b="0" lang="fr-FR" sz="2800" spc="-1" strike="noStrike">
              <a:latin typeface="Arial"/>
            </a:endParaRPr>
          </a:p>
          <a:p>
            <a:pPr lvl="1" marL="743040" indent="-284400">
              <a:lnSpc>
                <a:spcPct val="100000"/>
              </a:lnSpc>
              <a:spcBef>
                <a:spcPts val="561"/>
              </a:spcBef>
              <a:buClr>
                <a:srgbClr val="000000"/>
              </a:buClr>
              <a:buFont typeface="Arial"/>
              <a:buChar char="•"/>
            </a:pPr>
            <a:r>
              <a:rPr b="0" lang="fr-FR" sz="2800" spc="-1" strike="noStrike">
                <a:solidFill>
                  <a:srgbClr val="000000"/>
                </a:solidFill>
                <a:latin typeface="Calibri"/>
                <a:ea typeface="DejaVu Sans"/>
              </a:rPr>
              <a:t>Développer les modes d’accueil de la petite enfance, à un coût abordable</a:t>
            </a:r>
            <a:endParaRPr b="0" lang="fr-FR" sz="2800" spc="-1" strike="noStrike">
              <a:latin typeface="Arial"/>
            </a:endParaRPr>
          </a:p>
          <a:p>
            <a:pPr lvl="1" marL="743040" indent="-284400">
              <a:lnSpc>
                <a:spcPct val="100000"/>
              </a:lnSpc>
              <a:spcBef>
                <a:spcPts val="561"/>
              </a:spcBef>
              <a:buClr>
                <a:srgbClr val="000000"/>
              </a:buClr>
              <a:buFont typeface="Arial"/>
              <a:buChar char="•"/>
            </a:pPr>
            <a:r>
              <a:rPr b="0" lang="fr-FR" sz="2800" spc="-1" strike="noStrike">
                <a:solidFill>
                  <a:srgbClr val="000000"/>
                </a:solidFill>
                <a:latin typeface="Calibri"/>
                <a:ea typeface="DejaVu Sans"/>
              </a:rPr>
              <a:t>Modifier le congé parental : partage égal entre les 2 parents</a:t>
            </a:r>
            <a:endParaRPr b="0" lang="fr-FR" sz="2800" spc="-1" strike="noStrike">
              <a:latin typeface="Arial"/>
            </a:endParaRPr>
          </a:p>
          <a:p>
            <a:pPr lvl="1" marL="743040" indent="-284400">
              <a:lnSpc>
                <a:spcPct val="100000"/>
              </a:lnSpc>
              <a:spcBef>
                <a:spcPts val="561"/>
              </a:spcBef>
              <a:buClr>
                <a:srgbClr val="000000"/>
              </a:buClr>
              <a:buFont typeface="Arial"/>
              <a:buChar char="•"/>
            </a:pPr>
            <a:r>
              <a:rPr b="0" lang="fr-FR" sz="2800" spc="-1" strike="noStrike">
                <a:solidFill>
                  <a:srgbClr val="000000"/>
                </a:solidFill>
                <a:latin typeface="Calibri"/>
                <a:ea typeface="DejaVu Sans"/>
              </a:rPr>
              <a:t>Congé paternité allongé, obligatoire</a:t>
            </a:r>
            <a:endParaRPr b="0" lang="fr-FR" sz="2800" spc="-1" strike="noStrike">
              <a:latin typeface="Arial"/>
            </a:endParaRPr>
          </a:p>
          <a:p>
            <a:pPr>
              <a:lnSpc>
                <a:spcPct val="100000"/>
              </a:lnSpc>
              <a:spcBef>
                <a:spcPts val="641"/>
              </a:spcBef>
              <a:buNone/>
            </a:pPr>
            <a:endParaRPr b="0" lang="fr-FR" sz="2800" spc="-1" strike="noStrike">
              <a:latin typeface="Arial"/>
            </a:endParaRPr>
          </a:p>
        </p:txBody>
      </p:sp>
      <p:pic>
        <p:nvPicPr>
          <p:cNvPr id="464" name="Espace réservé du contenu 3_17" descr="arton7228-a9f14-3c55c.jpg"/>
          <p:cNvPicPr/>
          <p:nvPr/>
        </p:nvPicPr>
        <p:blipFill>
          <a:blip r:embed="rId1"/>
          <a:stretch/>
        </p:blipFill>
        <p:spPr>
          <a:xfrm>
            <a:off x="2368440" y="1944000"/>
            <a:ext cx="4398480" cy="2230920"/>
          </a:xfrm>
          <a:prstGeom prst="rect">
            <a:avLst/>
          </a:prstGeom>
          <a:ln w="0">
            <a:noFill/>
          </a:ln>
        </p:spPr>
      </p:pic>
      <p:pic>
        <p:nvPicPr>
          <p:cNvPr id="465" name="Image 467" descr=""/>
          <p:cNvPicPr/>
          <p:nvPr/>
        </p:nvPicPr>
        <p:blipFill>
          <a:blip r:embed="rId2"/>
          <a:stretch/>
        </p:blipFill>
        <p:spPr>
          <a:xfrm>
            <a:off x="849600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65" dur="indefinite" restart="never" nodeType="tmRoot">
          <p:childTnLst>
            <p:seq>
              <p:cTn id="366" dur="indefinite" nodeType="mainSeq">
                <p:childTnLst>
                  <p:par>
                    <p:cTn id="367" fill="hold">
                      <p:stCondLst>
                        <p:cond delay="indefinite"/>
                      </p:stCondLst>
                      <p:childTnLst>
                        <p:par>
                          <p:cTn id="368" fill="hold">
                            <p:stCondLst>
                              <p:cond delay="0"/>
                            </p:stCondLst>
                            <p:childTnLst>
                              <p:par>
                                <p:cTn id="369" nodeType="clickEffect" fill="hold" presetClass="entr" presetID="1">
                                  <p:stCondLst>
                                    <p:cond delay="0"/>
                                  </p:stCondLst>
                                  <p:childTnLst>
                                    <p:set>
                                      <p:cBhvr>
                                        <p:cTn id="370"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nodeType="clickEffect" fill="hold" presetClass="entr" presetID="1">
                                  <p:stCondLst>
                                    <p:cond delay="0"/>
                                  </p:stCondLst>
                                  <p:childTnLst>
                                    <p:set>
                                      <p:cBhvr>
                                        <p:cTn id="374" dur="1" fill="hold">
                                          <p:stCondLst>
                                            <p:cond delay="0"/>
                                          </p:stCondLst>
                                        </p:cTn>
                                        <p:tgtEl>
                                          <p:spTgt spid="463">
                                            <p:txEl>
                                              <p:pRg st="1" end="1"/>
                                            </p:txEl>
                                          </p:spTgt>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nodeType="clickEffect" fill="hold" presetClass="entr" presetID="1">
                                  <p:stCondLst>
                                    <p:cond delay="0"/>
                                  </p:stCondLst>
                                  <p:childTnLst>
                                    <p:set>
                                      <p:cBhvr>
                                        <p:cTn id="378" dur="1" fill="hold">
                                          <p:stCondLst>
                                            <p:cond delay="0"/>
                                          </p:stCondLst>
                                        </p:cTn>
                                        <p:tgtEl>
                                          <p:spTgt spid="464"/>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nodeType="clickEffect" fill="hold" presetClass="entr" presetID="1">
                                  <p:stCondLst>
                                    <p:cond delay="0"/>
                                  </p:stCondLst>
                                  <p:childTnLst>
                                    <p:set>
                                      <p:cBhvr>
                                        <p:cTn id="382" dur="1" fill="hold">
                                          <p:stCondLst>
                                            <p:cond delay="0"/>
                                          </p:stCondLst>
                                        </p:cTn>
                                        <p:tgtEl>
                                          <p:spTgt spid="463">
                                            <p:txEl>
                                              <p:pRg st="7" end="7"/>
                                            </p:txEl>
                                          </p:spTgt>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nodeType="clickEffect" fill="hold" presetClass="entr" presetID="1">
                                  <p:stCondLst>
                                    <p:cond delay="0"/>
                                  </p:stCondLst>
                                  <p:childTnLst>
                                    <p:set>
                                      <p:cBhvr>
                                        <p:cTn id="386" dur="1" fill="hold">
                                          <p:stCondLst>
                                            <p:cond delay="0"/>
                                          </p:stCondLst>
                                        </p:cTn>
                                        <p:tgtEl>
                                          <p:spTgt spid="463">
                                            <p:txEl>
                                              <p:pRg st="8" end="8"/>
                                            </p:txEl>
                                          </p:spTgt>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nodeType="clickEffect" fill="hold" presetClass="entr" presetID="1">
                                  <p:stCondLst>
                                    <p:cond delay="0"/>
                                  </p:stCondLst>
                                  <p:childTnLst>
                                    <p:set>
                                      <p:cBhvr>
                                        <p:cTn id="390" dur="1" fill="hold">
                                          <p:stCondLst>
                                            <p:cond delay="0"/>
                                          </p:stCondLst>
                                        </p:cTn>
                                        <p:tgtEl>
                                          <p:spTgt spid="463">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9"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Enjeux (1)</a:t>
            </a:r>
            <a:endParaRPr b="0" lang="fr-FR" sz="4400" spc="-1" strike="noStrike">
              <a:latin typeface="Arial"/>
            </a:endParaRPr>
          </a:p>
        </p:txBody>
      </p:sp>
      <p:sp>
        <p:nvSpPr>
          <p:cNvPr id="350"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rmAutofit fontScale="51000"/>
          </a:bodyPr>
          <a:p>
            <a:pPr marL="343080" indent="-339120">
              <a:lnSpc>
                <a:spcPct val="100000"/>
              </a:lnSpc>
              <a:spcBef>
                <a:spcPts val="1919"/>
              </a:spcBef>
              <a:buClr>
                <a:srgbClr val="000000"/>
              </a:buClr>
              <a:buFont typeface="Arial"/>
              <a:buChar char="•"/>
            </a:pPr>
            <a:r>
              <a:rPr b="1" lang="fr-FR" sz="9600" spc="-1" strike="noStrike">
                <a:solidFill>
                  <a:srgbClr val="000000"/>
                </a:solidFill>
                <a:latin typeface="Calibri"/>
                <a:ea typeface="DejaVu Sans"/>
              </a:rPr>
              <a:t> </a:t>
            </a:r>
            <a:r>
              <a:rPr b="1" lang="fr-FR" sz="7200" spc="-1" strike="noStrike">
                <a:solidFill>
                  <a:srgbClr val="000000"/>
                </a:solidFill>
                <a:latin typeface="Calibri"/>
                <a:ea typeface="DejaVu Sans"/>
              </a:rPr>
              <a:t>Chiffres 2020 : dépenses de retraites 338 Mds € soit 14,7% du PIB</a:t>
            </a:r>
            <a:endParaRPr b="0" lang="fr-FR" sz="7200" spc="-1" strike="noStrike">
              <a:latin typeface="Arial"/>
            </a:endParaRPr>
          </a:p>
          <a:p>
            <a:pPr marL="343080" indent="-339120">
              <a:lnSpc>
                <a:spcPct val="100000"/>
              </a:lnSpc>
              <a:spcBef>
                <a:spcPts val="1919"/>
              </a:spcBef>
              <a:buClr>
                <a:srgbClr val="000000"/>
              </a:buClr>
              <a:buFont typeface="Arial"/>
              <a:buChar char="•"/>
            </a:pPr>
            <a:r>
              <a:rPr b="1" lang="fr-FR" sz="7200" spc="-1" strike="noStrike">
                <a:solidFill>
                  <a:srgbClr val="000000"/>
                </a:solidFill>
                <a:latin typeface="Calibri"/>
                <a:ea typeface="DejaVu Sans"/>
              </a:rPr>
              <a:t> </a:t>
            </a:r>
            <a:r>
              <a:rPr b="1" lang="fr-FR" sz="7200" spc="-1" strike="noStrike">
                <a:solidFill>
                  <a:srgbClr val="000000"/>
                </a:solidFill>
                <a:latin typeface="Calibri"/>
                <a:ea typeface="DejaVu Sans"/>
              </a:rPr>
              <a:t>Par comparaison, les dépenses de santé s'élevaient à 285 Mds € en 2020 soit 12,4% du PIB</a:t>
            </a:r>
            <a:r>
              <a:rPr b="1" lang="fr-FR" sz="8800" spc="-1" strike="noStrike">
                <a:solidFill>
                  <a:srgbClr val="000000"/>
                </a:solidFill>
                <a:latin typeface="Calibri"/>
                <a:ea typeface="DejaVu Sans"/>
              </a:rPr>
              <a:t> </a:t>
            </a:r>
            <a:endParaRPr b="0" lang="fr-FR" sz="8800" spc="-1" strike="noStrike">
              <a:latin typeface="Arial"/>
            </a:endParaRPr>
          </a:p>
        </p:txBody>
      </p:sp>
      <p:pic>
        <p:nvPicPr>
          <p:cNvPr id="351" name="Image 353" descr=""/>
          <p:cNvPicPr/>
          <p:nvPr/>
        </p:nvPicPr>
        <p:blipFill>
          <a:blip r:embed="rId1"/>
          <a:srcRect l="0" t="21945" r="0" b="0"/>
          <a:stretch/>
        </p:blipFill>
        <p:spPr>
          <a:xfrm>
            <a:off x="360000" y="1600200"/>
            <a:ext cx="8520840" cy="4916880"/>
          </a:xfrm>
          <a:prstGeom prst="rect">
            <a:avLst/>
          </a:prstGeom>
          <a:ln w="0">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PROPOSITIONS (5)</a:t>
            </a:r>
            <a:endParaRPr b="0" lang="fr-FR" sz="4400" spc="-1" strike="noStrike">
              <a:latin typeface="Arial"/>
            </a:endParaRPr>
          </a:p>
        </p:txBody>
      </p:sp>
      <p:sp>
        <p:nvSpPr>
          <p:cNvPr id="467"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fontScale="61000"/>
          </a:bodyPr>
          <a:p>
            <a:pPr marL="343080" indent="-34164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Réduire le temps de travail </a:t>
            </a:r>
            <a:endParaRPr b="0" lang="fr-FR" sz="3200" spc="-1" strike="noStrike">
              <a:latin typeface="Arial"/>
            </a:endParaRPr>
          </a:p>
          <a:p>
            <a:pPr lvl="1" marL="743040" indent="-284400">
              <a:lnSpc>
                <a:spcPct val="100000"/>
              </a:lnSpc>
              <a:spcBef>
                <a:spcPts val="561"/>
              </a:spcBef>
              <a:buClr>
                <a:srgbClr val="000000"/>
              </a:buClr>
              <a:buFont typeface="Wingdings" charset="2"/>
              <a:buChar char=""/>
            </a:pPr>
            <a:r>
              <a:rPr b="0" lang="fr-FR" sz="2800" spc="-1" strike="noStrike">
                <a:solidFill>
                  <a:srgbClr val="000000"/>
                </a:solidFill>
                <a:latin typeface="Calibri"/>
                <a:ea typeface="DejaVu Sans"/>
              </a:rPr>
              <a:t>Travailler moins et mieux, pour travailler tous et toutes</a:t>
            </a:r>
            <a:endParaRPr b="0" lang="fr-FR" sz="2800" spc="-1" strike="noStrike">
              <a:latin typeface="Arial"/>
            </a:endParaRPr>
          </a:p>
          <a:p>
            <a:pPr lvl="1" marL="743040" indent="-284400">
              <a:lnSpc>
                <a:spcPct val="100000"/>
              </a:lnSpc>
              <a:spcBef>
                <a:spcPts val="561"/>
              </a:spcBef>
              <a:buClr>
                <a:srgbClr val="000000"/>
              </a:buClr>
              <a:buFont typeface="Wingdings" charset="2"/>
              <a:buChar char=""/>
            </a:pPr>
            <a:r>
              <a:rPr b="0" lang="fr-FR" sz="2800" spc="-1" strike="noStrike">
                <a:solidFill>
                  <a:srgbClr val="000000"/>
                </a:solidFill>
                <a:latin typeface="Calibri"/>
                <a:ea typeface="DejaVu Sans"/>
              </a:rPr>
              <a:t>en lien avec le changement climatique et la décroissance</a:t>
            </a:r>
            <a:endParaRPr b="0" lang="fr-FR" sz="2800" spc="-1" strike="noStrike">
              <a:latin typeface="Arial"/>
            </a:endParaRPr>
          </a:p>
          <a:p>
            <a:pPr marL="743040" indent="-284400">
              <a:lnSpc>
                <a:spcPct val="100000"/>
              </a:lnSpc>
              <a:spcBef>
                <a:spcPts val="561"/>
              </a:spcBef>
              <a:buNone/>
              <a:tabLst>
                <a:tab algn="l" pos="0"/>
              </a:tabLst>
            </a:pPr>
            <a:endParaRPr b="0" lang="fr-FR" sz="2800" spc="-1" strike="noStrike">
              <a:latin typeface="Arial"/>
            </a:endParaRPr>
          </a:p>
          <a:p>
            <a:pPr marL="343080" indent="-341640">
              <a:lnSpc>
                <a:spcPct val="100000"/>
              </a:lnSpc>
              <a:spcBef>
                <a:spcPts val="641"/>
              </a:spcBef>
              <a:buClr>
                <a:srgbClr val="000000"/>
              </a:buClr>
              <a:buFont typeface="Arial"/>
              <a:buChar char="•"/>
              <a:tabLst>
                <a:tab algn="l" pos="0"/>
              </a:tabLst>
            </a:pPr>
            <a:r>
              <a:rPr b="1" lang="fr-FR" sz="3200" spc="-1" strike="noStrike">
                <a:solidFill>
                  <a:srgbClr val="000000"/>
                </a:solidFill>
                <a:latin typeface="Calibri"/>
                <a:ea typeface="DejaVu Sans"/>
              </a:rPr>
              <a:t>Sens du travail </a:t>
            </a:r>
            <a:endParaRPr b="0" lang="fr-FR" sz="3200" spc="-1" strike="noStrike">
              <a:latin typeface="Arial"/>
            </a:endParaRPr>
          </a:p>
          <a:p>
            <a:pPr marL="343080" indent="-341640">
              <a:lnSpc>
                <a:spcPct val="100000"/>
              </a:lnSpc>
              <a:spcBef>
                <a:spcPts val="660"/>
              </a:spcBef>
              <a:buNone/>
              <a:tabLst>
                <a:tab algn="l" pos="0"/>
              </a:tabLst>
            </a:pPr>
            <a:r>
              <a:rPr b="0" lang="fr-FR" sz="3200" spc="-1" strike="noStrike">
                <a:solidFill>
                  <a:srgbClr val="000000"/>
                </a:solidFill>
                <a:latin typeface="Calibri"/>
                <a:ea typeface="DejaVu Sans"/>
              </a:rPr>
              <a:t>	</a:t>
            </a:r>
            <a:r>
              <a:rPr b="0" lang="fr-FR" sz="3300" spc="-1" strike="noStrike">
                <a:solidFill>
                  <a:srgbClr val="000000"/>
                </a:solidFill>
                <a:latin typeface="Calibri"/>
                <a:ea typeface="DejaVu Sans"/>
              </a:rPr>
              <a:t>La retraite : une délivrance à cause des conditions de travail difficiles </a:t>
            </a:r>
            <a:endParaRPr b="0" lang="fr-FR" sz="3300" spc="-1" strike="noStrike">
              <a:latin typeface="Arial"/>
            </a:endParaRPr>
          </a:p>
          <a:p>
            <a:pPr marL="343080" indent="-341640">
              <a:lnSpc>
                <a:spcPct val="100000"/>
              </a:lnSpc>
              <a:spcBef>
                <a:spcPts val="660"/>
              </a:spcBef>
              <a:buNone/>
              <a:tabLst>
                <a:tab algn="l" pos="0"/>
              </a:tabLst>
            </a:pPr>
            <a:r>
              <a:rPr b="0" lang="fr-FR" sz="3300" spc="-1" strike="noStrike">
                <a:solidFill>
                  <a:srgbClr val="000000"/>
                </a:solidFill>
                <a:latin typeface="Calibri"/>
                <a:ea typeface="DejaVu Sans"/>
              </a:rPr>
              <a:t>	</a:t>
            </a:r>
            <a:r>
              <a:rPr b="0" lang="fr-FR" sz="3300" spc="-1" strike="noStrike">
                <a:solidFill>
                  <a:srgbClr val="000000"/>
                </a:solidFill>
                <a:latin typeface="Calibri"/>
                <a:ea typeface="DejaVu Sans"/>
              </a:rPr>
              <a:t>Le travail : une sphère hors - vie démocratique</a:t>
            </a:r>
            <a:endParaRPr b="0" lang="fr-FR" sz="3300" spc="-1" strike="noStrike">
              <a:latin typeface="Arial"/>
            </a:endParaRPr>
          </a:p>
          <a:p>
            <a:pPr marL="343080" indent="-341640">
              <a:lnSpc>
                <a:spcPct val="100000"/>
              </a:lnSpc>
              <a:spcBef>
                <a:spcPts val="660"/>
              </a:spcBef>
              <a:buNone/>
              <a:tabLst>
                <a:tab algn="l" pos="0"/>
              </a:tabLst>
            </a:pPr>
            <a:endParaRPr b="0" lang="fr-FR" sz="33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Passer d'une logique de la rentabilité à un système où les salariés participent aux choix de production pour mieux respecter les droits sociaux + environnementaux de la Société</a:t>
            </a:r>
            <a:endParaRPr b="0" lang="fr-FR" sz="3200" spc="-1" strike="noStrike">
              <a:latin typeface="Arial"/>
            </a:endParaRPr>
          </a:p>
          <a:p>
            <a:pPr marL="343080" indent="-341640">
              <a:lnSpc>
                <a:spcPct val="100000"/>
              </a:lnSpc>
              <a:spcBef>
                <a:spcPts val="641"/>
              </a:spcBef>
              <a:buNone/>
              <a:tabLst>
                <a:tab algn="l" pos="0"/>
              </a:tabLst>
            </a:pP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	</a:t>
            </a:r>
            <a:r>
              <a:rPr b="0" lang="fr-FR" sz="3200" spc="-1" strike="noStrike">
                <a:solidFill>
                  <a:srgbClr val="000000"/>
                </a:solidFill>
                <a:latin typeface="Calibri"/>
                <a:ea typeface="DejaVu Sans"/>
              </a:rPr>
              <a:t>Mieux reconnaître la pénibilité</a:t>
            </a: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p:txBody>
      </p:sp>
      <p:pic>
        <p:nvPicPr>
          <p:cNvPr id="468" name="Espace réservé du contenu 3_18" descr="sticker-emoji-smile-pas-content-rouge.jpg"/>
          <p:cNvPicPr/>
          <p:nvPr/>
        </p:nvPicPr>
        <p:blipFill>
          <a:blip r:embed="rId1"/>
          <a:stretch/>
        </p:blipFill>
        <p:spPr>
          <a:xfrm>
            <a:off x="0" y="3357000"/>
            <a:ext cx="718200" cy="606960"/>
          </a:xfrm>
          <a:prstGeom prst="rect">
            <a:avLst/>
          </a:prstGeom>
          <a:ln w="0">
            <a:noFill/>
          </a:ln>
        </p:spPr>
      </p:pic>
      <p:pic>
        <p:nvPicPr>
          <p:cNvPr id="469" name="Picture 2_4" descr="C:\Users\dominique\Documents\187130.png"/>
          <p:cNvPicPr/>
          <p:nvPr/>
        </p:nvPicPr>
        <p:blipFill>
          <a:blip r:embed="rId2"/>
          <a:stretch/>
        </p:blipFill>
        <p:spPr>
          <a:xfrm>
            <a:off x="0" y="4797000"/>
            <a:ext cx="646200" cy="646200"/>
          </a:xfrm>
          <a:prstGeom prst="rect">
            <a:avLst/>
          </a:prstGeom>
          <a:ln w="0">
            <a:noFill/>
          </a:ln>
        </p:spPr>
      </p:pic>
      <p:sp>
        <p:nvSpPr>
          <p:cNvPr id="470" name="CustomShape 3"/>
          <p:cNvSpPr/>
          <p:nvPr/>
        </p:nvSpPr>
        <p:spPr>
          <a:xfrm flipV="1">
            <a:off x="539640" y="4650840"/>
            <a:ext cx="286200" cy="21420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471" name="CustomShape 4"/>
          <p:cNvSpPr/>
          <p:nvPr/>
        </p:nvSpPr>
        <p:spPr>
          <a:xfrm>
            <a:off x="539640" y="5373360"/>
            <a:ext cx="286200" cy="21420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472" name="CustomShape 5"/>
          <p:cNvSpPr/>
          <p:nvPr/>
        </p:nvSpPr>
        <p:spPr>
          <a:xfrm>
            <a:off x="611640" y="3861000"/>
            <a:ext cx="214200" cy="14220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sp>
        <p:nvSpPr>
          <p:cNvPr id="473" name="CustomShape 6"/>
          <p:cNvSpPr/>
          <p:nvPr/>
        </p:nvSpPr>
        <p:spPr>
          <a:xfrm flipV="1">
            <a:off x="611640" y="3354840"/>
            <a:ext cx="214200" cy="142200"/>
          </a:xfrm>
          <a:custGeom>
            <a:avLst/>
            <a:gdLst/>
            <a:ahLst/>
            <a:rect l="l" t="t" r="r" b="b"/>
            <a:pathLst>
              <a:path w="21600" h="21600">
                <a:moveTo>
                  <a:pt x="0" y="0"/>
                </a:moveTo>
                <a:lnTo>
                  <a:pt x="21600" y="21600"/>
                </a:lnTo>
              </a:path>
            </a:pathLst>
          </a:custGeom>
          <a:noFill/>
          <a:ln>
            <a:solidFill>
              <a:srgbClr val="4a7ebb"/>
            </a:solidFill>
            <a:round/>
            <a:tailEnd len="med" type="arrow" w="med"/>
          </a:ln>
        </p:spPr>
        <p:style>
          <a:lnRef idx="1">
            <a:schemeClr val="accent1"/>
          </a:lnRef>
          <a:fillRef idx="0">
            <a:schemeClr val="accent1"/>
          </a:fillRef>
          <a:effectRef idx="0">
            <a:schemeClr val="accent1"/>
          </a:effectRef>
          <a:fontRef idx="minor"/>
        </p:style>
      </p:sp>
      <p:pic>
        <p:nvPicPr>
          <p:cNvPr id="474" name="Image 476" descr=""/>
          <p:cNvPicPr/>
          <p:nvPr/>
        </p:nvPicPr>
        <p:blipFill>
          <a:blip r:embed="rId3"/>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91" dur="indefinite" restart="never" nodeType="tmRoot">
          <p:childTnLst>
            <p:seq>
              <p:cTn id="392" dur="indefinite" nodeType="mainSeq">
                <p:childTnLst>
                  <p:par>
                    <p:cTn id="393" fill="hold">
                      <p:stCondLst>
                        <p:cond delay="indefinite"/>
                      </p:stCondLst>
                      <p:childTnLst>
                        <p:par>
                          <p:cTn id="394" fill="hold">
                            <p:stCondLst>
                              <p:cond delay="0"/>
                            </p:stCondLst>
                            <p:childTnLst>
                              <p:par>
                                <p:cTn id="395" nodeType="clickEffect" fill="hold" presetClass="entr" presetID="1">
                                  <p:stCondLst>
                                    <p:cond delay="0"/>
                                  </p:stCondLst>
                                  <p:childTnLst>
                                    <p:set>
                                      <p:cBhvr>
                                        <p:cTn id="396" dur="1" fill="hold">
                                          <p:stCondLst>
                                            <p:cond delay="0"/>
                                          </p:stCondLst>
                                        </p:cTn>
                                        <p:tgtEl>
                                          <p:spTgt spid="467">
                                            <p:txEl>
                                              <p:pRg st="0" end="0"/>
                                            </p:txEl>
                                          </p:spTgt>
                                        </p:tgtEl>
                                        <p:attrNameLst>
                                          <p:attrName>style.visibility</p:attrName>
                                        </p:attrNameLst>
                                      </p:cBhvr>
                                      <p:to>
                                        <p:strVal val="visible"/>
                                      </p:to>
                                    </p:set>
                                  </p:childTnLst>
                                </p:cTn>
                              </p:par>
                              <p:par>
                                <p:cTn id="397" nodeType="withEffect" fill="hold" presetClass="entr" presetID="1">
                                  <p:stCondLst>
                                    <p:cond delay="0"/>
                                  </p:stCondLst>
                                  <p:childTnLst>
                                    <p:set>
                                      <p:cBhvr>
                                        <p:cTn id="398" dur="1" fill="hold">
                                          <p:stCondLst>
                                            <p:cond delay="0"/>
                                          </p:stCondLst>
                                        </p:cTn>
                                        <p:tgtEl>
                                          <p:spTgt spid="467">
                                            <p:txEl>
                                              <p:pRg st="1" end="1"/>
                                            </p:txEl>
                                          </p:spTgt>
                                        </p:tgtEl>
                                        <p:attrNameLst>
                                          <p:attrName>style.visibility</p:attrName>
                                        </p:attrNameLst>
                                      </p:cBhvr>
                                      <p:to>
                                        <p:strVal val="visible"/>
                                      </p:to>
                                    </p:set>
                                  </p:childTnLst>
                                </p:cTn>
                              </p:par>
                              <p:par>
                                <p:cTn id="399" nodeType="withEffect" fill="hold" presetClass="entr" presetID="1">
                                  <p:stCondLst>
                                    <p:cond delay="0"/>
                                  </p:stCondLst>
                                  <p:childTnLst>
                                    <p:set>
                                      <p:cBhvr>
                                        <p:cTn id="400" dur="1" fill="hold">
                                          <p:stCondLst>
                                            <p:cond delay="0"/>
                                          </p:stCondLst>
                                        </p:cTn>
                                        <p:tgtEl>
                                          <p:spTgt spid="467">
                                            <p:txEl>
                                              <p:pRg st="2" end="2"/>
                                            </p:txEl>
                                          </p:spTgt>
                                        </p:tgtEl>
                                        <p:attrNameLst>
                                          <p:attrName>style.visibility</p:attrName>
                                        </p:attrNameLst>
                                      </p:cBhvr>
                                      <p:to>
                                        <p:strVal val="visible"/>
                                      </p:to>
                                    </p:set>
                                  </p:childTnLst>
                                </p:cTn>
                              </p:par>
                            </p:childTnLst>
                          </p:cTn>
                        </p:par>
                      </p:childTnLst>
                    </p:cTn>
                  </p:par>
                  <p:par>
                    <p:cTn id="401" fill="hold">
                      <p:stCondLst>
                        <p:cond delay="indefinite"/>
                      </p:stCondLst>
                      <p:childTnLst>
                        <p:par>
                          <p:cTn id="402" fill="hold">
                            <p:stCondLst>
                              <p:cond delay="0"/>
                            </p:stCondLst>
                            <p:childTnLst>
                              <p:par>
                                <p:cTn id="403" nodeType="clickEffect" fill="hold" presetClass="entr" presetID="1">
                                  <p:stCondLst>
                                    <p:cond delay="0"/>
                                  </p:stCondLst>
                                  <p:childTnLst>
                                    <p:set>
                                      <p:cBhvr>
                                        <p:cTn id="404" dur="1" fill="hold">
                                          <p:stCondLst>
                                            <p:cond delay="0"/>
                                          </p:stCondLst>
                                        </p:cTn>
                                        <p:tgtEl>
                                          <p:spTgt spid="467">
                                            <p:txEl>
                                              <p:pRg st="4" end="4"/>
                                            </p:txEl>
                                          </p:spTgt>
                                        </p:tgtEl>
                                        <p:attrNameLst>
                                          <p:attrName>style.visibility</p:attrName>
                                        </p:attrNameLst>
                                      </p:cBhvr>
                                      <p:to>
                                        <p:strVal val="visible"/>
                                      </p:to>
                                    </p:set>
                                  </p:childTnLst>
                                </p:cTn>
                              </p:par>
                            </p:childTnLst>
                          </p:cTn>
                        </p:par>
                      </p:childTnLst>
                    </p:cTn>
                  </p:par>
                  <p:par>
                    <p:cTn id="405" fill="hold">
                      <p:stCondLst>
                        <p:cond delay="indefinite"/>
                      </p:stCondLst>
                      <p:childTnLst>
                        <p:par>
                          <p:cTn id="406" fill="hold">
                            <p:stCondLst>
                              <p:cond delay="0"/>
                            </p:stCondLst>
                            <p:childTnLst>
                              <p:par>
                                <p:cTn id="407" nodeType="clickEffect" fill="hold" presetClass="entr" presetID="1">
                                  <p:stCondLst>
                                    <p:cond delay="0"/>
                                  </p:stCondLst>
                                  <p:childTnLst>
                                    <p:set>
                                      <p:cBhvr>
                                        <p:cTn id="408" dur="1" fill="hold">
                                          <p:stCondLst>
                                            <p:cond delay="0"/>
                                          </p:stCondLst>
                                        </p:cTn>
                                        <p:tgtEl>
                                          <p:spTgt spid="468"/>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nodeType="clickEffect" fill="hold" presetClass="entr" presetID="1">
                                  <p:stCondLst>
                                    <p:cond delay="0"/>
                                  </p:stCondLst>
                                  <p:childTnLst>
                                    <p:set>
                                      <p:cBhvr>
                                        <p:cTn id="412" dur="1" fill="hold">
                                          <p:stCondLst>
                                            <p:cond delay="0"/>
                                          </p:stCondLst>
                                        </p:cTn>
                                        <p:tgtEl>
                                          <p:spTgt spid="473"/>
                                        </p:tgtEl>
                                        <p:attrNameLst>
                                          <p:attrName>style.visibility</p:attrName>
                                        </p:attrNameLst>
                                      </p:cBhvr>
                                      <p:to>
                                        <p:strVal val="visible"/>
                                      </p:to>
                                    </p:set>
                                  </p:childTnLst>
                                </p:cTn>
                              </p:par>
                            </p:childTnLst>
                          </p:cTn>
                        </p:par>
                      </p:childTnLst>
                    </p:cTn>
                  </p:par>
                  <p:par>
                    <p:cTn id="413" fill="hold">
                      <p:stCondLst>
                        <p:cond delay="indefinite"/>
                      </p:stCondLst>
                      <p:childTnLst>
                        <p:par>
                          <p:cTn id="414" fill="hold">
                            <p:stCondLst>
                              <p:cond delay="0"/>
                            </p:stCondLst>
                            <p:childTnLst>
                              <p:par>
                                <p:cTn id="415" nodeType="clickEffect" fill="hold" presetClass="entr" presetID="1">
                                  <p:stCondLst>
                                    <p:cond delay="0"/>
                                  </p:stCondLst>
                                  <p:childTnLst>
                                    <p:set>
                                      <p:cBhvr>
                                        <p:cTn id="416" dur="1" fill="hold">
                                          <p:stCondLst>
                                            <p:cond delay="0"/>
                                          </p:stCondLst>
                                        </p:cTn>
                                        <p:tgtEl>
                                          <p:spTgt spid="467">
                                            <p:txEl>
                                              <p:pRg st="5" end="5"/>
                                            </p:txEl>
                                          </p:spTgt>
                                        </p:tgtEl>
                                        <p:attrNameLst>
                                          <p:attrName>style.visibility</p:attrName>
                                        </p:attrNameLst>
                                      </p:cBhvr>
                                      <p:to>
                                        <p:strVal val="visible"/>
                                      </p:to>
                                    </p:set>
                                  </p:childTnLst>
                                </p:cTn>
                              </p:par>
                            </p:childTnLst>
                          </p:cTn>
                        </p:par>
                      </p:childTnLst>
                    </p:cTn>
                  </p:par>
                  <p:par>
                    <p:cTn id="417" fill="hold">
                      <p:stCondLst>
                        <p:cond delay="indefinite"/>
                      </p:stCondLst>
                      <p:childTnLst>
                        <p:par>
                          <p:cTn id="418" fill="hold">
                            <p:stCondLst>
                              <p:cond delay="0"/>
                            </p:stCondLst>
                            <p:childTnLst>
                              <p:par>
                                <p:cTn id="419" nodeType="clickEffect" fill="hold" presetClass="entr" presetID="1">
                                  <p:stCondLst>
                                    <p:cond delay="0"/>
                                  </p:stCondLst>
                                  <p:childTnLst>
                                    <p:set>
                                      <p:cBhvr>
                                        <p:cTn id="420" dur="1" fill="hold">
                                          <p:stCondLst>
                                            <p:cond delay="0"/>
                                          </p:stCondLst>
                                        </p:cTn>
                                        <p:tgtEl>
                                          <p:spTgt spid="472"/>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nodeType="clickEffect" fill="hold" presetClass="entr" presetID="1">
                                  <p:stCondLst>
                                    <p:cond delay="0"/>
                                  </p:stCondLst>
                                  <p:childTnLst>
                                    <p:set>
                                      <p:cBhvr>
                                        <p:cTn id="424" dur="1" fill="hold">
                                          <p:stCondLst>
                                            <p:cond delay="0"/>
                                          </p:stCondLst>
                                        </p:cTn>
                                        <p:tgtEl>
                                          <p:spTgt spid="467">
                                            <p:txEl>
                                              <p:pRg st="6" end="6"/>
                                            </p:txEl>
                                          </p:spTgt>
                                        </p:tgtEl>
                                        <p:attrNameLst>
                                          <p:attrName>style.visibility</p:attrName>
                                        </p:attrNameLst>
                                      </p:cBhvr>
                                      <p:to>
                                        <p:strVal val="visible"/>
                                      </p:to>
                                    </p:set>
                                  </p:childTnLst>
                                </p:cTn>
                              </p:par>
                            </p:childTnLst>
                          </p:cTn>
                        </p:par>
                      </p:childTnLst>
                    </p:cTn>
                  </p:par>
                  <p:par>
                    <p:cTn id="425" fill="hold">
                      <p:stCondLst>
                        <p:cond delay="indefinite"/>
                      </p:stCondLst>
                      <p:childTnLst>
                        <p:par>
                          <p:cTn id="426" fill="hold">
                            <p:stCondLst>
                              <p:cond delay="0"/>
                            </p:stCondLst>
                            <p:childTnLst>
                              <p:par>
                                <p:cTn id="427" nodeType="clickEffect" fill="hold" presetClass="entr" presetID="1">
                                  <p:stCondLst>
                                    <p:cond delay="0"/>
                                  </p:stCondLst>
                                  <p:childTnLst>
                                    <p:set>
                                      <p:cBhvr>
                                        <p:cTn id="428" dur="1" fill="hold">
                                          <p:stCondLst>
                                            <p:cond delay="0"/>
                                          </p:stCondLst>
                                        </p:cTn>
                                        <p:tgtEl>
                                          <p:spTgt spid="469"/>
                                        </p:tgtEl>
                                        <p:attrNameLst>
                                          <p:attrName>style.visibility</p:attrName>
                                        </p:attrNameLst>
                                      </p:cBhvr>
                                      <p:to>
                                        <p:strVal val="visible"/>
                                      </p:to>
                                    </p:set>
                                  </p:childTnLst>
                                </p:cTn>
                              </p:par>
                            </p:childTnLst>
                          </p:cTn>
                        </p:par>
                      </p:childTnLst>
                    </p:cTn>
                  </p:par>
                  <p:par>
                    <p:cTn id="429" fill="hold">
                      <p:stCondLst>
                        <p:cond delay="indefinite"/>
                      </p:stCondLst>
                      <p:childTnLst>
                        <p:par>
                          <p:cTn id="430" fill="hold">
                            <p:stCondLst>
                              <p:cond delay="0"/>
                            </p:stCondLst>
                            <p:childTnLst>
                              <p:par>
                                <p:cTn id="431" nodeType="clickEffect" fill="hold" presetClass="entr" presetID="1">
                                  <p:stCondLst>
                                    <p:cond delay="0"/>
                                  </p:stCondLst>
                                  <p:childTnLst>
                                    <p:set>
                                      <p:cBhvr>
                                        <p:cTn id="432" dur="1" fill="hold">
                                          <p:stCondLst>
                                            <p:cond delay="0"/>
                                          </p:stCondLst>
                                        </p:cTn>
                                        <p:tgtEl>
                                          <p:spTgt spid="470"/>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nodeType="clickEffect" fill="hold" presetClass="entr" presetID="1">
                                  <p:stCondLst>
                                    <p:cond delay="0"/>
                                  </p:stCondLst>
                                  <p:childTnLst>
                                    <p:set>
                                      <p:cBhvr>
                                        <p:cTn id="436" dur="1" fill="hold">
                                          <p:stCondLst>
                                            <p:cond delay="0"/>
                                          </p:stCondLst>
                                        </p:cTn>
                                        <p:tgtEl>
                                          <p:spTgt spid="467">
                                            <p:txEl>
                                              <p:pRg st="8" end="8"/>
                                            </p:txEl>
                                          </p:spTgt>
                                        </p:tgtEl>
                                        <p:attrNameLst>
                                          <p:attrName>style.visibility</p:attrName>
                                        </p:attrNameLst>
                                      </p:cBhvr>
                                      <p:to>
                                        <p:strVal val="visible"/>
                                      </p:to>
                                    </p:set>
                                  </p:childTnLst>
                                </p:cTn>
                              </p:par>
                            </p:childTnLst>
                          </p:cTn>
                        </p:par>
                      </p:childTnLst>
                    </p:cTn>
                  </p:par>
                  <p:par>
                    <p:cTn id="437" fill="hold">
                      <p:stCondLst>
                        <p:cond delay="indefinite"/>
                      </p:stCondLst>
                      <p:childTnLst>
                        <p:par>
                          <p:cTn id="438" fill="hold">
                            <p:stCondLst>
                              <p:cond delay="0"/>
                            </p:stCondLst>
                            <p:childTnLst>
                              <p:par>
                                <p:cTn id="439" nodeType="clickEffect" fill="hold" presetClass="entr" presetID="1">
                                  <p:stCondLst>
                                    <p:cond delay="0"/>
                                  </p:stCondLst>
                                  <p:childTnLst>
                                    <p:set>
                                      <p:cBhvr>
                                        <p:cTn id="440" dur="1" fill="hold">
                                          <p:stCondLst>
                                            <p:cond delay="0"/>
                                          </p:stCondLst>
                                        </p:cTn>
                                        <p:tgtEl>
                                          <p:spTgt spid="471"/>
                                        </p:tgtEl>
                                        <p:attrNameLst>
                                          <p:attrName>style.visibility</p:attrName>
                                        </p:attrNameLst>
                                      </p:cBhvr>
                                      <p:to>
                                        <p:strVal val="visible"/>
                                      </p:to>
                                    </p:set>
                                  </p:childTnLst>
                                </p:cTn>
                              </p:par>
                            </p:childTnLst>
                          </p:cTn>
                        </p:par>
                      </p:childTnLst>
                    </p:cTn>
                  </p:par>
                  <p:par>
                    <p:cTn id="441" fill="hold">
                      <p:stCondLst>
                        <p:cond delay="indefinite"/>
                      </p:stCondLst>
                      <p:childTnLst>
                        <p:par>
                          <p:cTn id="442" fill="hold">
                            <p:stCondLst>
                              <p:cond delay="0"/>
                            </p:stCondLst>
                            <p:childTnLst>
                              <p:par>
                                <p:cTn id="443" nodeType="clickEffect" fill="hold" presetClass="entr" presetID="1">
                                  <p:stCondLst>
                                    <p:cond delay="0"/>
                                  </p:stCondLst>
                                  <p:childTnLst>
                                    <p:set>
                                      <p:cBhvr>
                                        <p:cTn id="444" dur="1" fill="hold">
                                          <p:stCondLst>
                                            <p:cond delay="0"/>
                                          </p:stCondLst>
                                        </p:cTn>
                                        <p:tgtEl>
                                          <p:spTgt spid="467">
                                            <p:txEl>
                                              <p:pRg st="9" end="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5" name="CustomShape 1"/>
          <p:cNvSpPr/>
          <p:nvPr/>
        </p:nvSpPr>
        <p:spPr>
          <a:xfrm>
            <a:off x="457200" y="274680"/>
            <a:ext cx="8225280" cy="1138680"/>
          </a:xfrm>
          <a:prstGeom prst="rect">
            <a:avLst/>
          </a:prstGeom>
          <a:noFill/>
          <a:ln w="0">
            <a:noFill/>
          </a:ln>
        </p:spPr>
        <p:style>
          <a:lnRef idx="0"/>
          <a:fillRef idx="0"/>
          <a:effectRef idx="0"/>
          <a:fontRef idx="minor"/>
        </p:style>
      </p:sp>
      <p:sp>
        <p:nvSpPr>
          <p:cNvPr id="476" name="CustomShape 2"/>
          <p:cNvSpPr/>
          <p:nvPr/>
        </p:nvSpPr>
        <p:spPr>
          <a:xfrm>
            <a:off x="457200" y="1600200"/>
            <a:ext cx="8225280" cy="4521600"/>
          </a:xfrm>
          <a:prstGeom prst="rect">
            <a:avLst/>
          </a:prstGeom>
          <a:noFill/>
          <a:ln w="0">
            <a:noFill/>
          </a:ln>
        </p:spPr>
        <p:style>
          <a:lnRef idx="0"/>
          <a:fillRef idx="0"/>
          <a:effectRef idx="0"/>
          <a:fontRef idx="minor"/>
        </p:style>
      </p:sp>
      <p:sp>
        <p:nvSpPr>
          <p:cNvPr id="477" name="CustomShape 3"/>
          <p:cNvSpPr/>
          <p:nvPr/>
        </p:nvSpPr>
        <p:spPr>
          <a:xfrm>
            <a:off x="457200" y="273600"/>
            <a:ext cx="8226000" cy="1141560"/>
          </a:xfrm>
          <a:prstGeom prst="rect">
            <a:avLst/>
          </a:prstGeom>
          <a:noFill/>
          <a:ln w="0">
            <a:noFill/>
          </a:ln>
        </p:spPr>
        <p:style>
          <a:lnRef idx="0"/>
          <a:fillRef idx="0"/>
          <a:effectRef idx="0"/>
          <a:fontRef idx="minor"/>
        </p:style>
        <p:txBody>
          <a:bodyPr lIns="0" rIns="0" tIns="0" bIns="0" anchor="ctr">
            <a:noAutofit/>
          </a:bodyPr>
          <a:p>
            <a:pPr algn="ctr">
              <a:lnSpc>
                <a:spcPct val="100000"/>
              </a:lnSpc>
              <a:buNone/>
            </a:pPr>
            <a:r>
              <a:rPr b="0" lang="fr-FR" sz="4400" spc="-1" strike="noStrike">
                <a:solidFill>
                  <a:srgbClr val="000000"/>
                </a:solidFill>
                <a:latin typeface="Arial"/>
                <a:ea typeface="DejaVu Sans"/>
              </a:rPr>
              <a:t>Mobilisation contre la réforme</a:t>
            </a:r>
            <a:endParaRPr b="0" lang="fr-FR" sz="4400" spc="-1" strike="noStrike">
              <a:latin typeface="Arial"/>
            </a:endParaRPr>
          </a:p>
        </p:txBody>
      </p:sp>
      <p:sp>
        <p:nvSpPr>
          <p:cNvPr id="478" name="CustomShape 4"/>
          <p:cNvSpPr/>
          <p:nvPr/>
        </p:nvSpPr>
        <p:spPr>
          <a:xfrm>
            <a:off x="457200" y="1604520"/>
            <a:ext cx="8226000" cy="3974040"/>
          </a:xfrm>
          <a:prstGeom prst="rect">
            <a:avLst/>
          </a:prstGeom>
          <a:noFill/>
          <a:ln w="0">
            <a:noFill/>
          </a:ln>
        </p:spPr>
        <p:style>
          <a:lnRef idx="0"/>
          <a:fillRef idx="0"/>
          <a:effectRef idx="0"/>
          <a:fontRef idx="minor"/>
        </p:style>
        <p:txBody>
          <a:bodyPr lIns="0" rIns="0" tIns="0" bIns="0" anchor="t">
            <a:normAutofit fontScale="28000"/>
          </a:bodyPr>
          <a:p>
            <a:pPr marL="432000" indent="-321120">
              <a:lnSpc>
                <a:spcPct val="100000"/>
              </a:lnSpc>
              <a:spcBef>
                <a:spcPts val="1417"/>
              </a:spcBef>
              <a:buClr>
                <a:srgbClr val="000000"/>
              </a:buClr>
              <a:buSzPct val="45000"/>
              <a:buFont typeface="Wingdings" charset="2"/>
              <a:buChar char=""/>
            </a:pPr>
            <a:r>
              <a:rPr b="0" lang="fr-FR" sz="4800" spc="-1" strike="noStrike">
                <a:solidFill>
                  <a:srgbClr val="000000"/>
                </a:solidFill>
                <a:latin typeface="Arial"/>
                <a:ea typeface="Noto Sans CJK SC"/>
              </a:rPr>
              <a:t>Il est possible de mettre en échec cette nouvelle réforme, à l'image de ce qui s'est passé en 2019-2020.</a:t>
            </a:r>
            <a:br>
              <a:rPr sz="1800"/>
            </a:br>
            <a:r>
              <a:rPr b="0" lang="fr-FR" sz="4800" spc="-1" strike="noStrike">
                <a:solidFill>
                  <a:srgbClr val="000000"/>
                </a:solidFill>
                <a:latin typeface="Arial"/>
                <a:ea typeface="Noto Sans CJK SC"/>
              </a:rPr>
              <a:t>À l’appel d’une intersyndicale regroupant la CGT, FO, la CFE-CGC, Solidaires, la FSU et de nombreuses organisations étudiantes, </a:t>
            </a:r>
            <a:r>
              <a:rPr b="0" lang="fr-FR" sz="4800" spc="-1" strike="noStrike" u="sng">
                <a:solidFill>
                  <a:srgbClr val="000000"/>
                </a:solidFill>
                <a:uFillTx/>
                <a:latin typeface="Arial"/>
                <a:ea typeface="Noto Sans CJK SC"/>
              </a:rPr>
              <a:t>près de 1,5 million de citoyens manifestent contre le projet de loi dans tout le pays (860 000 slg). </a:t>
            </a:r>
            <a:r>
              <a:rPr b="0" lang="fr-FR" sz="4800" spc="-1" strike="noStrike">
                <a:solidFill>
                  <a:srgbClr val="000000"/>
                </a:solidFill>
                <a:latin typeface="Arial"/>
                <a:ea typeface="Noto Sans CJK SC"/>
              </a:rPr>
              <a:t>Une mobilisation historique, festive et revendicative. Avocats, pompiers, médecins, éboueurs, danseurs, instituteurs, cheminots, saisonniers, infirmiers se rassemblent.</a:t>
            </a:r>
            <a:br>
              <a:rPr sz="1800"/>
            </a:br>
            <a:r>
              <a:rPr b="0" lang="fr-FR" sz="4800" spc="-1" strike="noStrike">
                <a:solidFill>
                  <a:srgbClr val="000000"/>
                </a:solidFill>
                <a:latin typeface="Arial"/>
                <a:ea typeface="Noto Sans CJK SC"/>
              </a:rPr>
              <a:t>Le gouvernement est alors contraint de retirer son projet.</a:t>
            </a:r>
            <a:endParaRPr b="0" lang="fr-FR" sz="48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4800" spc="-1" strike="noStrike">
                <a:solidFill>
                  <a:srgbClr val="000000"/>
                </a:solidFill>
                <a:latin typeface="Arial"/>
                <a:ea typeface="Noto Sans CJK SC"/>
              </a:rPr>
              <a:t>Le projet 2023 est rejeté par une majorité de français⋅e⋅s.</a:t>
            </a:r>
            <a:br>
              <a:rPr sz="1800"/>
            </a:br>
            <a:r>
              <a:rPr b="0" lang="fr-FR" sz="4800" spc="-1" strike="noStrike">
                <a:solidFill>
                  <a:srgbClr val="000000"/>
                </a:solidFill>
                <a:latin typeface="Arial"/>
                <a:ea typeface="Noto Sans CJK SC"/>
              </a:rPr>
              <a:t>Toutes les organisations syndicales sont mobilisées pour organiser la riposte.</a:t>
            </a:r>
            <a:br>
              <a:rPr sz="1800"/>
            </a:br>
            <a:r>
              <a:rPr b="0" lang="fr-FR" sz="4800" spc="-1" strike="noStrike">
                <a:solidFill>
                  <a:srgbClr val="000000"/>
                </a:solidFill>
                <a:latin typeface="Arial"/>
                <a:ea typeface="Noto Sans CJK SC"/>
              </a:rPr>
              <a:t>Idem pour les partis de gauche.</a:t>
            </a:r>
            <a:endParaRPr b="0" lang="fr-FR" sz="4800" spc="-1" strike="noStrike">
              <a:latin typeface="Arial"/>
            </a:endParaRPr>
          </a:p>
          <a:p>
            <a:pPr>
              <a:lnSpc>
                <a:spcPct val="100000"/>
              </a:lnSpc>
              <a:spcBef>
                <a:spcPts val="1417"/>
              </a:spcBef>
              <a:buNone/>
            </a:pPr>
            <a:r>
              <a:rPr b="0" lang="fr-FR" sz="4800" spc="-1" strike="noStrike">
                <a:solidFill>
                  <a:srgbClr val="000000"/>
                </a:solidFill>
                <a:latin typeface="Arial"/>
                <a:ea typeface="Noto Sans CJK SC"/>
              </a:rPr>
              <a:t>1er bilan de la journée de grèves et de mobilisation du 19 janvier </a:t>
            </a:r>
            <a:br>
              <a:rPr sz="1800"/>
            </a:br>
            <a:r>
              <a:rPr b="0" lang="fr-FR" sz="4800" spc="-1" strike="noStrike">
                <a:solidFill>
                  <a:srgbClr val="000000"/>
                </a:solidFill>
                <a:latin typeface="Arial"/>
                <a:ea typeface="Noto Sans CJK SC"/>
              </a:rPr>
              <a:t>2 M de manifestant⋅e⋅s dans toute la France (1,12 M slg) grace à l’unité syndicale</a:t>
            </a:r>
            <a:br>
              <a:rPr sz="1800"/>
            </a:br>
            <a:r>
              <a:rPr b="0" lang="fr-FR" sz="4800" spc="-1" strike="noStrike">
                <a:solidFill>
                  <a:srgbClr val="000000"/>
                </a:solidFill>
                <a:latin typeface="Arial"/>
                <a:ea typeface="Noto Sans CJK SC"/>
              </a:rPr>
              <a:t>7000 ? à Chambéry, 850 ? à Belley</a:t>
            </a:r>
            <a:br>
              <a:rPr sz="1800"/>
            </a:br>
            <a:r>
              <a:rPr b="0" lang="fr-FR" sz="4800" spc="-1" strike="noStrike">
                <a:solidFill>
                  <a:srgbClr val="000000"/>
                </a:solidFill>
                <a:latin typeface="Arial"/>
                <a:ea typeface="Noto Sans CJK SC"/>
              </a:rPr>
              <a:t>Cette mobilisation démarre plus fort qu’en 2019-2020.</a:t>
            </a:r>
            <a:br>
              <a:rPr sz="1800"/>
            </a:br>
            <a:r>
              <a:rPr b="0" lang="fr-FR" sz="4800" spc="-1" strike="noStrike">
                <a:solidFill>
                  <a:srgbClr val="000000"/>
                </a:solidFill>
                <a:latin typeface="Arial"/>
                <a:ea typeface="Noto Sans CJK SC"/>
              </a:rPr>
              <a:t>Une nouvelle journée de mobilisation est fixée au 31 janvier</a:t>
            </a:r>
            <a:br>
              <a:rPr sz="1800"/>
            </a:br>
            <a:r>
              <a:rPr b="0" lang="fr-FR" sz="4800" spc="-1" strike="noStrike">
                <a:solidFill>
                  <a:srgbClr val="000000"/>
                </a:solidFill>
                <a:latin typeface="Arial"/>
                <a:ea typeface="DejaVu Sans"/>
              </a:rPr>
              <a:t> </a:t>
            </a:r>
            <a:endParaRPr b="0" lang="fr-FR" sz="4800" spc="-1" strike="noStrike">
              <a:latin typeface="Arial"/>
            </a:endParaRPr>
          </a:p>
          <a:p>
            <a:pPr marL="432000" indent="-321120">
              <a:lnSpc>
                <a:spcPct val="100000"/>
              </a:lnSpc>
              <a:spcBef>
                <a:spcPts val="1417"/>
              </a:spcBef>
              <a:buClr>
                <a:srgbClr val="000000"/>
              </a:buClr>
              <a:buSzPct val="45000"/>
              <a:buFont typeface="Wingdings" charset="2"/>
              <a:buChar char=""/>
            </a:pPr>
            <a:r>
              <a:rPr b="0" lang="fr-FR" sz="4800" spc="-1" strike="noStrike">
                <a:solidFill>
                  <a:srgbClr val="000000"/>
                </a:solidFill>
                <a:latin typeface="Arial"/>
                <a:ea typeface="Noto Sans CJK SC"/>
              </a:rPr>
              <a:t>ATTENTION: Ne pas laisser le parti xénophobe et raciste tirer parti de cette mobilisation. Il faut dénoncer l'imposture sociale du RN (antisyndicaliste…)</a:t>
            </a:r>
            <a:r>
              <a:rPr b="0" lang="fr-FR" sz="2400" spc="-1" strike="noStrike">
                <a:solidFill>
                  <a:srgbClr val="000000"/>
                </a:solidFill>
                <a:latin typeface="Times New Roman"/>
                <a:ea typeface="Noto Sans CJK SC"/>
              </a:rPr>
              <a:t>  </a:t>
            </a:r>
            <a:endParaRPr b="0" lang="fr-FR" sz="2400" spc="-1" strike="noStrike">
              <a:latin typeface="Arial"/>
            </a:endParaRPr>
          </a:p>
        </p:txBody>
      </p:sp>
      <p:pic>
        <p:nvPicPr>
          <p:cNvPr id="479" name="Image 481" descr=""/>
          <p:cNvPicPr/>
          <p:nvPr/>
        </p:nvPicPr>
        <p:blipFill>
          <a:blip r:embed="rId1"/>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Perspectives, pour aller plus loin</a:t>
            </a:r>
            <a:endParaRPr b="0" lang="fr-FR" sz="4400" spc="-1" strike="noStrike">
              <a:latin typeface="Arial"/>
            </a:endParaRPr>
          </a:p>
        </p:txBody>
      </p:sp>
      <p:sp>
        <p:nvSpPr>
          <p:cNvPr id="481"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Autofit/>
          </a:bodyPr>
          <a:p>
            <a:pPr marL="343080" indent="-339120">
              <a:lnSpc>
                <a:spcPct val="100000"/>
              </a:lnSpc>
              <a:spcBef>
                <a:spcPts val="641"/>
              </a:spcBef>
              <a:buClr>
                <a:srgbClr val="000000"/>
              </a:buClr>
              <a:buFont typeface="Arial"/>
              <a:buChar char="•"/>
            </a:pPr>
            <a:r>
              <a:rPr b="1" lang="fr-FR" sz="2000" spc="-1" strike="noStrike">
                <a:solidFill>
                  <a:srgbClr val="000000"/>
                </a:solidFill>
                <a:latin typeface="Arial"/>
                <a:ea typeface="DejaVu Sans"/>
              </a:rPr>
              <a:t>Retraite à 60 ans, est-ce possible ?</a:t>
            </a:r>
            <a:br>
              <a:rPr sz="1800"/>
            </a:br>
            <a:r>
              <a:rPr b="0" lang="fr-FR" sz="2000" spc="-1" strike="noStrike">
                <a:solidFill>
                  <a:srgbClr val="000000"/>
                </a:solidFill>
                <a:latin typeface="Arial"/>
                <a:ea typeface="DejaVu Sans"/>
              </a:rPr>
              <a:t>Compte-tenu des injustices développées en amont, elle est nécessaire.</a:t>
            </a:r>
            <a:br>
              <a:rPr sz="1800"/>
            </a:br>
            <a:r>
              <a:rPr b="0" lang="fr-FR" sz="2000" spc="-1" strike="noStrike">
                <a:solidFill>
                  <a:srgbClr val="000000"/>
                </a:solidFill>
                <a:latin typeface="Arial"/>
                <a:ea typeface="DejaVu Sans"/>
              </a:rPr>
              <a:t>Pour la rétablir à 60 ans, il suffit d’assumer un meilleur partage entre travail et capital et de consacrer une plus forte proportion de notre richesse consacrée aux richesses (&gt; 14%)</a:t>
            </a:r>
            <a:endParaRPr b="0" lang="fr-FR" sz="2000" spc="-1" strike="noStrike">
              <a:latin typeface="Arial"/>
            </a:endParaRPr>
          </a:p>
          <a:p>
            <a:pPr marL="343080" indent="-339120">
              <a:lnSpc>
                <a:spcPct val="100000"/>
              </a:lnSpc>
              <a:spcBef>
                <a:spcPts val="641"/>
              </a:spcBef>
              <a:buClr>
                <a:srgbClr val="000000"/>
              </a:buClr>
              <a:buFont typeface="Arial"/>
              <a:buChar char="•"/>
            </a:pPr>
            <a:r>
              <a:rPr b="1" lang="fr-FR" sz="2000" spc="-1" strike="noStrike">
                <a:solidFill>
                  <a:srgbClr val="000000"/>
                </a:solidFill>
                <a:latin typeface="Arial"/>
                <a:ea typeface="DejaVu Sans"/>
              </a:rPr>
              <a:t>Le salaire à vie (Bernard FRIOT) ?</a:t>
            </a:r>
            <a:br>
              <a:rPr sz="1800"/>
            </a:br>
            <a:r>
              <a:rPr b="0" lang="fr-FR" sz="2000" spc="-1" strike="noStrike">
                <a:solidFill>
                  <a:srgbClr val="000000"/>
                </a:solidFill>
                <a:latin typeface="Arial"/>
                <a:ea typeface="DejaVu Sans"/>
              </a:rPr>
              <a:t>Il considère en particulier que les retraité⋅e⋅s, les chômeurs, les mères au foyer et autres personnes utiles à la société mais auxquelles on refuse le statut de travailleur, sont des travailleurs qui méritent donc un salaire, reconnaissant ainsi leur participation à la production de valeur économique.</a:t>
            </a:r>
            <a:br>
              <a:rPr sz="1800"/>
            </a:br>
            <a:r>
              <a:rPr b="0" lang="fr-FR" sz="2000" spc="-1" strike="noStrike">
                <a:solidFill>
                  <a:srgbClr val="000000"/>
                </a:solidFill>
                <a:latin typeface="Arial"/>
                <a:ea typeface="DejaVu Sans"/>
              </a:rPr>
              <a:t>Le salaire ne serait plus attaché à un travail mais à la personne.</a:t>
            </a:r>
            <a:br>
              <a:rPr sz="1800"/>
            </a:br>
            <a:r>
              <a:rPr b="0" lang="fr-FR" sz="2000" spc="-1" strike="noStrike">
                <a:solidFill>
                  <a:srgbClr val="000000"/>
                </a:solidFill>
                <a:latin typeface="Arial"/>
                <a:ea typeface="DejaVu Sans"/>
              </a:rPr>
              <a:t> </a:t>
            </a:r>
            <a:endParaRPr b="0" lang="fr-FR" sz="2000" spc="-1" strike="noStrike">
              <a:latin typeface="Arial"/>
            </a:endParaRPr>
          </a:p>
        </p:txBody>
      </p:sp>
      <p:pic>
        <p:nvPicPr>
          <p:cNvPr id="482" name="Image 484" descr=""/>
          <p:cNvPicPr/>
          <p:nvPr/>
        </p:nvPicPr>
        <p:blipFill>
          <a:blip r:embed="rId1"/>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445" dur="indefinite" restart="never" nodeType="tmRoot">
          <p:childTnLst>
            <p:seq>
              <p:cTn id="446" dur="indefinite" nodeType="mainSeq">
                <p:childTnLst>
                  <p:par>
                    <p:cTn id="447" fill="hold">
                      <p:stCondLst>
                        <p:cond delay="indefinite"/>
                      </p:stCondLst>
                      <p:childTnLst>
                        <p:par>
                          <p:cTn id="448" fill="hold">
                            <p:stCondLst>
                              <p:cond delay="0"/>
                            </p:stCondLst>
                            <p:childTnLst>
                              <p:par>
                                <p:cTn id="449" nodeType="clickEffect" fill="hold" presetClass="entr" presetID="1">
                                  <p:stCondLst>
                                    <p:cond delay="0"/>
                                  </p:stCondLst>
                                  <p:childTnLst>
                                    <p:set>
                                      <p:cBhvr>
                                        <p:cTn id="450" dur="1" fill="hold">
                                          <p:stCondLst>
                                            <p:cond delay="0"/>
                                          </p:stCondLst>
                                        </p:cTn>
                                        <p:tgtEl>
                                          <p:spTgt spid="481">
                                            <p:txEl>
                                              <p:pRg st="0" end="0"/>
                                            </p:txEl>
                                          </p:spTgt>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nodeType="clickEffect" fill="hold" presetClass="entr" presetID="1">
                                  <p:stCondLst>
                                    <p:cond delay="0"/>
                                  </p:stCondLst>
                                  <p:childTnLst>
                                    <p:set>
                                      <p:cBhvr>
                                        <p:cTn id="454" dur="1" fill="hold">
                                          <p:stCondLst>
                                            <p:cond delay="0"/>
                                          </p:stCondLst>
                                        </p:cTn>
                                        <p:tgtEl>
                                          <p:spTgt spid="48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2"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Enjeux (2)</a:t>
            </a:r>
            <a:endParaRPr b="0" lang="fr-FR" sz="4400" spc="-1" strike="noStrike">
              <a:latin typeface="Arial"/>
            </a:endParaRPr>
          </a:p>
        </p:txBody>
      </p:sp>
      <p:sp>
        <p:nvSpPr>
          <p:cNvPr id="353"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rmAutofit fontScale="80000"/>
          </a:bodyPr>
          <a:p>
            <a:pPr>
              <a:lnSpc>
                <a:spcPct val="100000"/>
              </a:lnSpc>
              <a:spcBef>
                <a:spcPts val="641"/>
              </a:spcBef>
              <a:buNone/>
            </a:pPr>
            <a:r>
              <a:rPr b="0" lang="fr-FR" sz="3200" spc="-1" strike="noStrike">
                <a:solidFill>
                  <a:srgbClr val="000000"/>
                </a:solidFill>
                <a:latin typeface="Calibri"/>
                <a:ea typeface="DejaVu Sans"/>
              </a:rPr>
              <a:t>Premier poste de dépenses de la protection sociale, les pensions de vieillesse et de survie s’élèvent à</a:t>
            </a:r>
            <a:br>
              <a:rPr sz="1800"/>
            </a:br>
            <a:r>
              <a:rPr b="0" lang="fr-FR" sz="3200" spc="-1" strike="noStrike">
                <a:solidFill>
                  <a:srgbClr val="000000"/>
                </a:solidFill>
                <a:latin typeface="Calibri"/>
                <a:ea typeface="DejaVu Sans"/>
              </a:rPr>
              <a:t>338 Mds €, soit 14,7 % du produit intérieur brut. La pension moyenne de droit direct tous régimes confondus des retraité⋅e⋅s résidant en France s’établit à</a:t>
            </a:r>
            <a:r>
              <a:rPr b="0" lang="fr-FR" sz="1800" spc="-1" strike="noStrike">
                <a:solidFill>
                  <a:srgbClr val="000000"/>
                </a:solidFill>
                <a:latin typeface="Calibri"/>
                <a:ea typeface="DejaVu Sans"/>
              </a:rPr>
              <a:t> </a:t>
            </a:r>
            <a:r>
              <a:rPr b="0" lang="fr-FR" sz="3200" spc="-1" strike="noStrike">
                <a:solidFill>
                  <a:srgbClr val="000000"/>
                </a:solidFill>
                <a:latin typeface="Calibri"/>
                <a:ea typeface="DejaVu Sans"/>
              </a:rPr>
              <a:t>1 400 € mensuels après prélèvements sociaux</a:t>
            </a:r>
            <a:r>
              <a:rPr b="0" lang="fr-FR" sz="1800" spc="-1" strike="noStrike">
                <a:solidFill>
                  <a:srgbClr val="000000"/>
                </a:solidFill>
                <a:latin typeface="Arial"/>
                <a:ea typeface="DejaVu Sans"/>
              </a:rPr>
              <a:t> </a:t>
            </a:r>
            <a:r>
              <a:rPr b="0" lang="fr-FR" sz="3200" spc="-1" strike="noStrike">
                <a:solidFill>
                  <a:srgbClr val="000000"/>
                </a:solidFill>
                <a:latin typeface="Calibri"/>
                <a:ea typeface="DejaVu Sans"/>
              </a:rPr>
              <a:t>(1 537 €</a:t>
            </a:r>
            <a:r>
              <a:rPr b="0" lang="fr-FR" sz="1800" spc="-1" strike="noStrike">
                <a:solidFill>
                  <a:srgbClr val="000000"/>
                </a:solidFill>
                <a:latin typeface="Calibri"/>
                <a:ea typeface="DejaVu Sans"/>
              </a:rPr>
              <a:t> </a:t>
            </a:r>
            <a:r>
              <a:rPr b="0" lang="fr-FR" sz="3200" spc="-1" strike="noStrike">
                <a:solidFill>
                  <a:srgbClr val="000000"/>
                </a:solidFill>
                <a:latin typeface="Calibri"/>
                <a:ea typeface="DejaVu Sans"/>
              </a:rPr>
              <a:t>en ajoutant l’éventuelle pension de réversion des retraité⋅e⋅s veufs ou veuves).</a:t>
            </a:r>
            <a:endParaRPr b="0" lang="fr-FR" sz="3200" spc="-1" strike="noStrike">
              <a:latin typeface="Arial"/>
            </a:endParaRPr>
          </a:p>
          <a:p>
            <a:pPr marL="343080" indent="-339120">
              <a:lnSpc>
                <a:spcPct val="100000"/>
              </a:lnSpc>
              <a:spcBef>
                <a:spcPts val="641"/>
              </a:spcBef>
              <a:buClr>
                <a:srgbClr val="000000"/>
              </a:buClr>
              <a:buFont typeface="Arial"/>
              <a:buChar char="•"/>
            </a:pPr>
            <a:r>
              <a:rPr b="0" lang="fr-FR" sz="3200" spc="-1" strike="noStrike" u="sng">
                <a:solidFill>
                  <a:srgbClr val="0000ff"/>
                </a:solidFill>
                <a:uFillTx/>
                <a:latin typeface="Calibri"/>
                <a:ea typeface="DejaVu Sans"/>
                <a:hlinkClick r:id="rId1"/>
              </a:rPr>
              <a:t>Source DREES</a:t>
            </a:r>
            <a:br>
              <a:rPr sz="1800"/>
            </a:br>
            <a:r>
              <a:rPr b="0" lang="fr-FR" sz="3200" spc="-1" strike="noStrike">
                <a:solidFill>
                  <a:srgbClr val="000000"/>
                </a:solidFill>
                <a:latin typeface="Calibri"/>
                <a:ea typeface="DejaVu Sans"/>
              </a:rPr>
              <a:t> </a:t>
            </a:r>
            <a:endParaRPr b="0" lang="fr-FR" sz="3200" spc="-1" strike="noStrike">
              <a:latin typeface="Arial"/>
            </a:endParaRPr>
          </a:p>
          <a:p>
            <a:pPr>
              <a:lnSpc>
                <a:spcPct val="100000"/>
              </a:lnSpc>
              <a:spcBef>
                <a:spcPts val="641"/>
              </a:spcBef>
              <a:buNone/>
            </a:pPr>
            <a:endParaRPr b="0" lang="fr-FR" sz="3200" spc="-1" strike="noStrike">
              <a:latin typeface="Arial"/>
            </a:endParaRPr>
          </a:p>
        </p:txBody>
      </p:sp>
      <p:pic>
        <p:nvPicPr>
          <p:cNvPr id="354" name="Image 356" descr=""/>
          <p:cNvPicPr/>
          <p:nvPr/>
        </p:nvPicPr>
        <p:blipFill>
          <a:blip r:embed="rId2"/>
          <a:stretch/>
        </p:blipFill>
        <p:spPr>
          <a:xfrm>
            <a:off x="8417160" y="216000"/>
            <a:ext cx="509400" cy="588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5" name="CustomShape 1"/>
          <p:cNvSpPr/>
          <p:nvPr/>
        </p:nvSpPr>
        <p:spPr>
          <a:xfrm>
            <a:off x="457200" y="274680"/>
            <a:ext cx="8225280" cy="113868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Enjeux (3)</a:t>
            </a:r>
            <a:endParaRPr b="0" lang="fr-FR" sz="4400" spc="-1" strike="noStrike">
              <a:latin typeface="Arial"/>
            </a:endParaRPr>
          </a:p>
        </p:txBody>
      </p:sp>
      <p:sp>
        <p:nvSpPr>
          <p:cNvPr id="356" name="CustomShape 2"/>
          <p:cNvSpPr/>
          <p:nvPr/>
        </p:nvSpPr>
        <p:spPr>
          <a:xfrm>
            <a:off x="457200" y="1600200"/>
            <a:ext cx="8225280" cy="4521600"/>
          </a:xfrm>
          <a:prstGeom prst="rect">
            <a:avLst/>
          </a:prstGeom>
          <a:noFill/>
          <a:ln w="0">
            <a:noFill/>
          </a:ln>
        </p:spPr>
        <p:style>
          <a:lnRef idx="0"/>
          <a:fillRef idx="0"/>
          <a:effectRef idx="0"/>
          <a:fontRef idx="minor"/>
        </p:style>
        <p:txBody>
          <a:bodyPr lIns="90000" rIns="90000" tIns="45000" bIns="45000" anchor="t">
            <a:normAutofit fontScale="58000"/>
          </a:bodyPr>
          <a:p>
            <a:pPr marL="343080" indent="-33912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Fin 2020, 16,9 M de personnes sont retraité⋅e⋅s de droit direct des régimes français.</a:t>
            </a:r>
            <a:endParaRPr b="0" lang="fr-FR" sz="3200" spc="-1" strike="noStrike">
              <a:latin typeface="Arial"/>
            </a:endParaRPr>
          </a:p>
          <a:p>
            <a:pPr marL="343080" indent="-33912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Leur nombre augmente de 1,2 % par rapport à fin 2019. Ce rythme, inférieur à celui observé entre 2005 et 2010 (2,6 % de croissance en moyenne par an), se situe dans la tendance des dernières années. Les femmes représentent une part croissante des retraités de droit direct, car elles sont de plus en plus nombreuses, au fil des générations, à participer au marché du travail.</a:t>
            </a:r>
            <a:endParaRPr b="0" lang="fr-FR" sz="3200" spc="-1" strike="noStrike">
              <a:latin typeface="Arial"/>
            </a:endParaRPr>
          </a:p>
          <a:p>
            <a:pPr marL="343080" indent="-339120">
              <a:lnSpc>
                <a:spcPct val="100000"/>
              </a:lnSpc>
              <a:spcBef>
                <a:spcPts val="641"/>
              </a:spcBef>
              <a:buClr>
                <a:srgbClr val="000000"/>
              </a:buClr>
              <a:buFont typeface="Arial"/>
              <a:buChar char="•"/>
            </a:pPr>
            <a:r>
              <a:rPr b="1" lang="fr-FR" sz="3200" spc="-1" strike="noStrike">
                <a:solidFill>
                  <a:srgbClr val="000000"/>
                </a:solidFill>
                <a:latin typeface="Calibri"/>
                <a:ea typeface="DejaVu Sans"/>
              </a:rPr>
              <a:t>Fin 2020, 14,1 M de retraité⋅e⋅s de droit direct reçoivent une pension de base de la CNAV, qui inclut désormais les travailleurs indépendants, et 12,0 M une pension complémentaire du régime unifié Agirc-Arrco.</a:t>
            </a:r>
            <a:br>
              <a:rPr sz="1800"/>
            </a:br>
            <a:r>
              <a:rPr b="1" lang="fr-FR" sz="3200" spc="-1" strike="noStrike">
                <a:solidFill>
                  <a:srgbClr val="000000"/>
                </a:solidFill>
                <a:latin typeface="Calibri"/>
                <a:ea typeface="DejaVu Sans"/>
              </a:rPr>
              <a:t>Un quart des retraité⋅e⋅s perçoivent des pensions de plusieurs régimes de base ou intégrés.</a:t>
            </a:r>
            <a:endParaRPr b="0" lang="fr-FR" sz="3200" spc="-1" strike="noStrike">
              <a:latin typeface="Arial"/>
            </a:endParaRPr>
          </a:p>
          <a:p>
            <a:pPr>
              <a:lnSpc>
                <a:spcPct val="100000"/>
              </a:lnSpc>
              <a:spcBef>
                <a:spcPts val="641"/>
              </a:spcBef>
              <a:buNone/>
            </a:pPr>
            <a:endParaRPr b="0" lang="fr-FR" sz="3200" spc="-1" strike="noStrike">
              <a:latin typeface="Arial"/>
            </a:endParaRPr>
          </a:p>
        </p:txBody>
      </p:sp>
      <p:pic>
        <p:nvPicPr>
          <p:cNvPr id="357" name="Image 359" descr=""/>
          <p:cNvPicPr/>
          <p:nvPr/>
        </p:nvPicPr>
        <p:blipFill>
          <a:blip r:embed="rId1"/>
          <a:stretch/>
        </p:blipFill>
        <p:spPr>
          <a:xfrm>
            <a:off x="835200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childTnLst>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L’esprit du système de retraite en France</a:t>
            </a:r>
            <a:endParaRPr b="0" lang="fr-FR" sz="4400" spc="-1" strike="noStrike">
              <a:latin typeface="Arial"/>
            </a:endParaRPr>
          </a:p>
        </p:txBody>
      </p:sp>
      <p:sp>
        <p:nvSpPr>
          <p:cNvPr id="359" name="CustomShape 2"/>
          <p:cNvSpPr/>
          <p:nvPr/>
        </p:nvSpPr>
        <p:spPr>
          <a:xfrm>
            <a:off x="457200" y="1600200"/>
            <a:ext cx="8227800" cy="4524120"/>
          </a:xfrm>
          <a:prstGeom prst="rect">
            <a:avLst/>
          </a:prstGeom>
          <a:noFill/>
          <a:ln w="0">
            <a:noFill/>
          </a:ln>
        </p:spPr>
        <p:style>
          <a:lnRef idx="0"/>
          <a:fillRef idx="0"/>
          <a:effectRef idx="0"/>
          <a:fontRef idx="minor"/>
        </p:style>
        <p:txBody>
          <a:bodyPr lIns="90000" rIns="90000" tIns="45000" bIns="45000" anchor="t">
            <a:normAutofit/>
          </a:bodyPr>
          <a:p>
            <a:pPr marL="343080" indent="-341640">
              <a:lnSpc>
                <a:spcPct val="100000"/>
              </a:lnSpc>
              <a:spcBef>
                <a:spcPts val="641"/>
              </a:spcBef>
              <a:buNone/>
              <a:tabLst>
                <a:tab algn="l" pos="0"/>
              </a:tabLst>
            </a:pPr>
            <a:r>
              <a:rPr b="1" lang="fr-FR" sz="3200" spc="-1" strike="noStrike">
                <a:solidFill>
                  <a:srgbClr val="000000"/>
                </a:solidFill>
                <a:latin typeface="Calibri"/>
                <a:ea typeface="DejaVu Sans"/>
              </a:rPr>
              <a:t>Avant 1945</a:t>
            </a:r>
            <a:endParaRPr b="0" lang="fr-FR" sz="3200" spc="-1" strike="noStrike">
              <a:latin typeface="Arial"/>
            </a:endParaRPr>
          </a:p>
          <a:p>
            <a:pPr marL="343080" indent="-34164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ea typeface="DejaVu Sans"/>
              </a:rPr>
              <a:t>Des systèmes par capitalisation : épargne individuelle, système risqué</a:t>
            </a:r>
            <a:endParaRPr b="0" lang="fr-FR" sz="3200" spc="-1" strike="noStrike">
              <a:latin typeface="Arial"/>
            </a:endParaRPr>
          </a:p>
          <a:p>
            <a:pPr marL="343080" indent="-341640">
              <a:lnSpc>
                <a:spcPct val="100000"/>
              </a:lnSpc>
              <a:spcBef>
                <a:spcPts val="641"/>
              </a:spcBef>
              <a:buClr>
                <a:srgbClr val="000000"/>
              </a:buClr>
              <a:buFont typeface="Arial"/>
              <a:buChar char="•"/>
              <a:tabLst>
                <a:tab algn="l" pos="0"/>
              </a:tabLst>
            </a:pPr>
            <a:r>
              <a:rPr b="0" lang="fr-FR" sz="3200" spc="-1" strike="noStrike">
                <a:solidFill>
                  <a:srgbClr val="000000"/>
                </a:solidFill>
                <a:latin typeface="Calibri"/>
                <a:ea typeface="DejaVu Sans"/>
              </a:rPr>
              <a:t>Et TRES inégalitaire</a:t>
            </a:r>
            <a:endParaRPr b="0" lang="fr-FR" sz="3200" spc="-1" strike="noStrike">
              <a:latin typeface="Arial"/>
            </a:endParaRPr>
          </a:p>
          <a:p>
            <a:pPr>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a:p>
            <a:pPr marL="343080" indent="-341640">
              <a:lnSpc>
                <a:spcPct val="100000"/>
              </a:lnSpc>
              <a:spcBef>
                <a:spcPts val="641"/>
              </a:spcBef>
              <a:buNone/>
              <a:tabLst>
                <a:tab algn="l" pos="0"/>
              </a:tabLst>
            </a:pPr>
            <a:endParaRPr b="0" lang="fr-FR" sz="3200" spc="-1" strike="noStrike">
              <a:latin typeface="Arial"/>
            </a:endParaRPr>
          </a:p>
        </p:txBody>
      </p:sp>
      <p:pic>
        <p:nvPicPr>
          <p:cNvPr id="360" name="Picture 2_1" descr="C:\Users\dominique\Documents\inégalité sociale.jpg"/>
          <p:cNvPicPr/>
          <p:nvPr/>
        </p:nvPicPr>
        <p:blipFill>
          <a:blip r:embed="rId1"/>
          <a:stretch/>
        </p:blipFill>
        <p:spPr>
          <a:xfrm>
            <a:off x="1115640" y="4005000"/>
            <a:ext cx="6787800" cy="2047320"/>
          </a:xfrm>
          <a:prstGeom prst="rect">
            <a:avLst/>
          </a:prstGeom>
          <a:ln w="0">
            <a:noFill/>
          </a:ln>
        </p:spPr>
      </p:pic>
      <p:pic>
        <p:nvPicPr>
          <p:cNvPr id="361" name="Image 363" descr=""/>
          <p:cNvPicPr/>
          <p:nvPr/>
        </p:nvPicPr>
        <p:blipFill>
          <a:blip r:embed="rId2"/>
          <a:stretch/>
        </p:blipFill>
        <p:spPr>
          <a:xfrm>
            <a:off x="8489160" y="144000"/>
            <a:ext cx="509400" cy="588600"/>
          </a:xfrm>
          <a:prstGeom prst="rect">
            <a:avLst/>
          </a:prstGeom>
          <a:ln w="0">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359">
                                            <p:txEl>
                                              <p:pRg st="0" end="0"/>
                                            </p:txEl>
                                          </p:spTgt>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35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359">
                                            <p:txEl>
                                              <p:pRg st="2" end="2"/>
                                            </p:txEl>
                                          </p:spTgt>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3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rmAutofit fontScale="78000"/>
          </a:bodyPr>
          <a:p>
            <a:pPr algn="ctr">
              <a:lnSpc>
                <a:spcPct val="100000"/>
              </a:lnSpc>
              <a:buNone/>
            </a:pPr>
            <a:r>
              <a:rPr b="0" lang="fr-FR" sz="4400" spc="-1" strike="noStrike">
                <a:solidFill>
                  <a:srgbClr val="000000"/>
                </a:solidFill>
                <a:latin typeface="Calibri"/>
                <a:ea typeface="DejaVu Sans"/>
              </a:rPr>
              <a:t>L’esprit du système de retraite en France</a:t>
            </a:r>
            <a:endParaRPr b="0" lang="fr-FR" sz="4400" spc="-1" strike="noStrike">
              <a:latin typeface="Arial"/>
            </a:endParaRPr>
          </a:p>
        </p:txBody>
      </p:sp>
      <p:sp>
        <p:nvSpPr>
          <p:cNvPr id="363" name="CustomShape 2"/>
          <p:cNvSpPr/>
          <p:nvPr/>
        </p:nvSpPr>
        <p:spPr>
          <a:xfrm>
            <a:off x="251640" y="1917000"/>
            <a:ext cx="5614920" cy="4204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fr-FR" sz="1800" spc="-1" strike="noStrike">
                <a:solidFill>
                  <a:srgbClr val="000000"/>
                </a:solidFill>
                <a:latin typeface="Calibri"/>
                <a:ea typeface="DejaVu Sans"/>
              </a:rPr>
              <a:t>En </a:t>
            </a:r>
            <a:r>
              <a:rPr b="1" lang="fr-FR" sz="1800" spc="-1" strike="noStrike">
                <a:solidFill>
                  <a:srgbClr val="000000"/>
                </a:solidFill>
                <a:latin typeface="Calibri"/>
                <a:ea typeface="DejaVu Sans"/>
              </a:rPr>
              <a:t>1945 </a:t>
            </a:r>
            <a:r>
              <a:rPr b="0" lang="fr-FR" sz="1800" spc="-1" strike="noStrike">
                <a:solidFill>
                  <a:srgbClr val="000000"/>
                </a:solidFill>
                <a:latin typeface="Calibri"/>
                <a:ea typeface="DejaVu Sans"/>
              </a:rPr>
              <a:t>- L’organisation des retraites est intégrée à la création de la Sécurité Sociale</a:t>
            </a:r>
            <a:endParaRPr b="0" lang="fr-FR" sz="1800" spc="-1" strike="noStrike">
              <a:latin typeface="Arial"/>
            </a:endParaRPr>
          </a:p>
          <a:p>
            <a:pPr>
              <a:lnSpc>
                <a:spcPct val="100000"/>
              </a:lnSpc>
              <a:buNone/>
            </a:pPr>
            <a:endParaRPr b="0" lang="fr-FR" sz="1800" spc="-1" strike="noStrike">
              <a:latin typeface="Arial"/>
            </a:endParaRPr>
          </a:p>
          <a:p>
            <a:pPr marL="216000" indent="-214920">
              <a:lnSpc>
                <a:spcPct val="100000"/>
              </a:lnSpc>
              <a:buClr>
                <a:srgbClr val="000000"/>
              </a:buClr>
              <a:buFont typeface="Wingdings" charset="2"/>
              <a:buChar char=""/>
            </a:pPr>
            <a:r>
              <a:rPr b="0" lang="fr-FR" sz="1800" spc="-1" strike="noStrike">
                <a:solidFill>
                  <a:srgbClr val="000000"/>
                </a:solidFill>
                <a:latin typeface="Calibri"/>
                <a:ea typeface="DejaVu Sans"/>
              </a:rPr>
              <a:t>Rupture avec le système par capitalisation :  logique de Solidarité </a:t>
            </a:r>
            <a:endParaRPr b="0" lang="fr-FR" sz="1800" spc="-1" strike="noStrike">
              <a:latin typeface="Arial"/>
            </a:endParaRPr>
          </a:p>
          <a:p>
            <a:pPr>
              <a:lnSpc>
                <a:spcPct val="100000"/>
              </a:lnSpc>
              <a:buNone/>
            </a:pPr>
            <a:r>
              <a:rPr b="0" i="1" lang="fr-FR" sz="1800" spc="-1" strike="noStrike">
                <a:solidFill>
                  <a:srgbClr val="000000"/>
                </a:solidFill>
                <a:latin typeface="Calibri"/>
                <a:ea typeface="DejaVu Sans"/>
              </a:rPr>
              <a:t>De chacun selon ses moyens à chacun selon ses besoins</a:t>
            </a:r>
            <a:endParaRPr b="0" lang="fr-FR" sz="1800" spc="-1" strike="noStrike">
              <a:latin typeface="Arial"/>
            </a:endParaRPr>
          </a:p>
          <a:p>
            <a:pPr>
              <a:lnSpc>
                <a:spcPct val="100000"/>
              </a:lnSpc>
              <a:buNone/>
            </a:pPr>
            <a:endParaRPr b="0" lang="fr-FR" sz="1800" spc="-1" strike="noStrike">
              <a:latin typeface="Arial"/>
            </a:endParaRPr>
          </a:p>
          <a:p>
            <a:pPr marL="216000" indent="-214920">
              <a:lnSpc>
                <a:spcPct val="100000"/>
              </a:lnSpc>
              <a:buClr>
                <a:srgbClr val="000000"/>
              </a:buClr>
              <a:buFont typeface="Wingdings" charset="2"/>
              <a:buChar char=""/>
            </a:pPr>
            <a:r>
              <a:rPr b="0" lang="fr-FR" sz="1800" spc="-1" strike="noStrike">
                <a:solidFill>
                  <a:srgbClr val="000000"/>
                </a:solidFill>
                <a:latin typeface="Calibri"/>
                <a:ea typeface="DejaVu Sans"/>
              </a:rPr>
              <a:t>Système assuranciel (VS assistanciel) : on cotise et cela donne droit à l'assurance sociale</a:t>
            </a:r>
            <a:endParaRPr b="0" lang="fr-FR" sz="1800" spc="-1" strike="noStrike">
              <a:latin typeface="Arial"/>
            </a:endParaRPr>
          </a:p>
          <a:p>
            <a:pPr>
              <a:lnSpc>
                <a:spcPct val="100000"/>
              </a:lnSpc>
              <a:buNone/>
            </a:pPr>
            <a:r>
              <a:rPr b="0" lang="fr-FR" sz="1800" spc="-1" strike="noStrike">
                <a:solidFill>
                  <a:srgbClr val="000000"/>
                </a:solidFill>
                <a:latin typeface="Calibri"/>
                <a:ea typeface="DejaVu Sans"/>
              </a:rPr>
              <a:t>Système horizontal (VS vertical)</a:t>
            </a:r>
            <a:endParaRPr b="0" lang="fr-FR" sz="1800" spc="-1" strike="noStrike">
              <a:latin typeface="Arial"/>
            </a:endParaRPr>
          </a:p>
          <a:p>
            <a:pPr>
              <a:lnSpc>
                <a:spcPct val="100000"/>
              </a:lnSpc>
              <a:buNone/>
            </a:pPr>
            <a:endParaRPr b="0" lang="fr-FR" sz="1800" spc="-1" strike="noStrike">
              <a:latin typeface="Arial"/>
            </a:endParaRPr>
          </a:p>
          <a:p>
            <a:pPr marL="216000" indent="-214920">
              <a:lnSpc>
                <a:spcPct val="100000"/>
              </a:lnSpc>
              <a:buClr>
                <a:srgbClr val="000000"/>
              </a:buClr>
              <a:buFont typeface="Wingdings" charset="2"/>
              <a:buChar char=""/>
            </a:pPr>
            <a:r>
              <a:rPr b="0" lang="fr-FR" sz="1800" spc="-1" strike="noStrike">
                <a:solidFill>
                  <a:srgbClr val="000000"/>
                </a:solidFill>
                <a:latin typeface="Calibri"/>
                <a:ea typeface="DejaVu Sans"/>
              </a:rPr>
              <a:t>Dans un contexte économique difficile : dette = 150% du PIB</a:t>
            </a:r>
            <a:endParaRPr b="0" lang="fr-FR" sz="1800" spc="-1" strike="noStrike">
              <a:latin typeface="Arial"/>
            </a:endParaRPr>
          </a:p>
        </p:txBody>
      </p:sp>
      <p:pic>
        <p:nvPicPr>
          <p:cNvPr id="364" name="Picture 2_2" descr="C:\Users\dominique\Documents\Création sécurité sociale.jpg"/>
          <p:cNvPicPr/>
          <p:nvPr/>
        </p:nvPicPr>
        <p:blipFill>
          <a:blip r:embed="rId1"/>
          <a:stretch/>
        </p:blipFill>
        <p:spPr>
          <a:xfrm>
            <a:off x="6084000" y="1484640"/>
            <a:ext cx="2872800" cy="4524120"/>
          </a:xfrm>
          <a:prstGeom prst="rect">
            <a:avLst/>
          </a:prstGeom>
          <a:ln w="0">
            <a:noFill/>
          </a:ln>
        </p:spPr>
      </p:pic>
      <p:pic>
        <p:nvPicPr>
          <p:cNvPr id="365" name="Image 367" descr=""/>
          <p:cNvPicPr/>
          <p:nvPr/>
        </p:nvPicPr>
        <p:blipFill>
          <a:blip r:embed="rId2"/>
          <a:stretch/>
        </p:blipFill>
        <p:spPr>
          <a:xfrm>
            <a:off x="8496000" y="129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37" dur="indefinite" restart="never" nodeType="tmRoot">
          <p:childTnLst>
            <p:seq>
              <p:cTn id="38" dur="indefinite" nodeType="mainSeq">
                <p:childTnLst>
                  <p:par>
                    <p:cTn id="39" fill="hold">
                      <p:stCondLst>
                        <p:cond delay="indefinite"/>
                      </p:stCondLst>
                      <p:childTnLst>
                        <p:par>
                          <p:cTn id="40" fill="hold">
                            <p:stCondLst>
                              <p:cond delay="0"/>
                            </p:stCondLst>
                            <p:childTnLst>
                              <p:par>
                                <p:cTn id="41" nodeType="clickEffect" fill="hold" presetClass="entr" presetID="1">
                                  <p:stCondLst>
                                    <p:cond delay="0"/>
                                  </p:stCondLst>
                                  <p:childTnLst>
                                    <p:set>
                                      <p:cBhvr>
                                        <p:cTn id="42" dur="1" fill="hold">
                                          <p:stCondLst>
                                            <p:cond delay="0"/>
                                          </p:stCondLst>
                                        </p:cTn>
                                        <p:tgtEl>
                                          <p:spTgt spid="36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36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363">
                                            <p:txEl>
                                              <p:pRg st="2" end="2"/>
                                            </p:txEl>
                                          </p:spTgt>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363">
                                            <p:txEl>
                                              <p:pRg st="3" end="3"/>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363">
                                            <p:txEl>
                                              <p:pRg st="5" end="5"/>
                                            </p:txEl>
                                          </p:spTgt>
                                        </p:tgtEl>
                                        <p:attrNameLst>
                                          <p:attrName>style.visibility</p:attrName>
                                        </p:attrNameLst>
                                      </p:cBhvr>
                                      <p:to>
                                        <p:strVal val="visible"/>
                                      </p:to>
                                    </p:set>
                                  </p:childTnLst>
                                </p:cTn>
                              </p:par>
                              <p:par>
                                <p:cTn id="57" nodeType="withEffect" fill="hold" presetClass="entr" presetID="1">
                                  <p:stCondLst>
                                    <p:cond delay="0"/>
                                  </p:stCondLst>
                                  <p:childTnLst>
                                    <p:set>
                                      <p:cBhvr>
                                        <p:cTn id="58" dur="1" fill="hold">
                                          <p:stCondLst>
                                            <p:cond delay="0"/>
                                          </p:stCondLst>
                                        </p:cTn>
                                        <p:tgtEl>
                                          <p:spTgt spid="363">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nodeType="clickEffect" fill="hold" presetClass="entr" presetID="1">
                                  <p:stCondLst>
                                    <p:cond delay="0"/>
                                  </p:stCondLst>
                                  <p:childTnLst>
                                    <p:set>
                                      <p:cBhvr>
                                        <p:cTn id="62" dur="1" fill="hold">
                                          <p:stCondLst>
                                            <p:cond delay="0"/>
                                          </p:stCondLst>
                                        </p:cTn>
                                        <p:tgtEl>
                                          <p:spTgt spid="363">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CustomShape 1"/>
          <p:cNvSpPr/>
          <p:nvPr/>
        </p:nvSpPr>
        <p:spPr>
          <a:xfrm>
            <a:off x="457200" y="274680"/>
            <a:ext cx="8227800" cy="11412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buNone/>
            </a:pPr>
            <a:r>
              <a:rPr b="0" lang="fr-FR" sz="4400" spc="-1" strike="noStrike">
                <a:solidFill>
                  <a:srgbClr val="000000"/>
                </a:solidFill>
                <a:latin typeface="Calibri"/>
                <a:ea typeface="DejaVu Sans"/>
              </a:rPr>
              <a:t>Mais …</a:t>
            </a:r>
            <a:endParaRPr b="0" lang="fr-FR" sz="4400" spc="-1" strike="noStrike">
              <a:latin typeface="Arial"/>
            </a:endParaRPr>
          </a:p>
        </p:txBody>
      </p:sp>
      <p:pic>
        <p:nvPicPr>
          <p:cNvPr id="367" name="Picture 2_0" descr="C:\Users\dominique\Documents\ca peut pas durer.jpg"/>
          <p:cNvPicPr/>
          <p:nvPr/>
        </p:nvPicPr>
        <p:blipFill>
          <a:blip r:embed="rId1"/>
          <a:stretch/>
        </p:blipFill>
        <p:spPr>
          <a:xfrm>
            <a:off x="3018960" y="1600200"/>
            <a:ext cx="3104280" cy="4524120"/>
          </a:xfrm>
          <a:prstGeom prst="rect">
            <a:avLst/>
          </a:prstGeom>
          <a:ln w="0">
            <a:noFill/>
          </a:ln>
        </p:spPr>
      </p:pic>
      <p:pic>
        <p:nvPicPr>
          <p:cNvPr id="368" name="Image 370" descr=""/>
          <p:cNvPicPr/>
          <p:nvPr/>
        </p:nvPicPr>
        <p:blipFill>
          <a:blip r:embed="rId2"/>
          <a:stretch/>
        </p:blipFill>
        <p:spPr>
          <a:xfrm>
            <a:off x="8417160" y="201960"/>
            <a:ext cx="509400" cy="588600"/>
          </a:xfrm>
          <a:prstGeom prst="rect">
            <a:avLst/>
          </a:prstGeom>
          <a:ln w="0">
            <a:noFill/>
          </a:ln>
        </p:spPr>
      </p:pic>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36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3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532</TotalTime>
  <Application>LibreOffice/7.3.7.2$Linux_X86_64 LibreOffice_project/30$Build-2</Application>
  <AppVersion>15.0000</AppVersion>
  <Words>1350</Words>
  <Paragraphs>212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2023-01-11T17:58:47Z</dcterms:created>
  <dc:creator>dominique</dc:creator>
  <dc:description/>
  <dc:language>fr-CH</dc:language>
  <cp:lastModifiedBy/>
  <dcterms:modified xsi:type="dcterms:W3CDTF">2023-01-20T16:02:29Z</dcterms:modified>
  <cp:revision>86</cp:revision>
  <dc:subject/>
  <dc:title>La réforme des retraites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0</vt:bool>
  </property>
  <property fmtid="{D5CDD505-2E9C-101B-9397-08002B2CF9AE}" pid="4" name="LinksUpToDate">
    <vt:bool>0</vt:bool>
  </property>
  <property fmtid="{D5CDD505-2E9C-101B-9397-08002B2CF9AE}" pid="5" name="MMClips">
    <vt:i4>0</vt:i4>
  </property>
  <property fmtid="{D5CDD505-2E9C-101B-9397-08002B2CF9AE}" pid="6" name="Notes">
    <vt:i4>0</vt:i4>
  </property>
  <property fmtid="{D5CDD505-2E9C-101B-9397-08002B2CF9AE}" pid="7" name="PresentationFormat">
    <vt:lpwstr>Affichage à l'écran (4:3)</vt:lpwstr>
  </property>
  <property fmtid="{D5CDD505-2E9C-101B-9397-08002B2CF9AE}" pid="8" name="ScaleCrop">
    <vt:bool>0</vt:bool>
  </property>
  <property fmtid="{D5CDD505-2E9C-101B-9397-08002B2CF9AE}" pid="9" name="ShareDoc">
    <vt:bool>0</vt:bool>
  </property>
  <property fmtid="{D5CDD505-2E9C-101B-9397-08002B2CF9AE}" pid="10" name="Slides">
    <vt:i4>42</vt:i4>
  </property>
</Properties>
</file>